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5" r:id="rId17"/>
    <p:sldId id="271" r:id="rId18"/>
    <p:sldId id="272" r:id="rId19"/>
    <p:sldId id="286" r:id="rId20"/>
    <p:sldId id="273" r:id="rId21"/>
    <p:sldId id="274" r:id="rId22"/>
    <p:sldId id="275" r:id="rId23"/>
    <p:sldId id="284" r:id="rId24"/>
    <p:sldId id="276" r:id="rId25"/>
    <p:sldId id="277" r:id="rId26"/>
    <p:sldId id="278" r:id="rId27"/>
    <p:sldId id="27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01" autoAdjust="0"/>
  </p:normalViewPr>
  <p:slideViewPr>
    <p:cSldViewPr snapToGrid="0" showGuides="1">
      <p:cViewPr varScale="1">
        <p:scale>
          <a:sx n="133" d="100"/>
          <a:sy n="133" d="100"/>
        </p:scale>
        <p:origin x="132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8CB28-EEA9-4170-992B-BACD19AF308A}"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A2D89-33B8-4EE8-B50D-93B57E70A7D0}" type="slidenum">
              <a:rPr lang="zh-CN" altLang="en-US" smtClean="0"/>
              <a:t>‹#›</a:t>
            </a:fld>
            <a:endParaRPr lang="zh-CN" altLang="en-US"/>
          </a:p>
        </p:txBody>
      </p:sp>
    </p:spTree>
    <p:extLst>
      <p:ext uri="{BB962C8B-B14F-4D97-AF65-F5344CB8AC3E}">
        <p14:creationId xmlns:p14="http://schemas.microsoft.com/office/powerpoint/2010/main" val="3064686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1</a:t>
            </a:fld>
            <a:endParaRPr lang="zh-CN" altLang="en-US"/>
          </a:p>
        </p:txBody>
      </p:sp>
    </p:spTree>
    <p:extLst>
      <p:ext uri="{BB962C8B-B14F-4D97-AF65-F5344CB8AC3E}">
        <p14:creationId xmlns:p14="http://schemas.microsoft.com/office/powerpoint/2010/main" val="495854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群签名是一种主要的加密工具，允许匿名访问服务。在现实中，对服务的访问通常被授予一段时间，这意味着必须在其余时间停用签名权。因此，这一要求需要复杂的撤销形式，让人想起有时限密钥的概念。然而，实现这一概念的方案很少见，并且只允许有限粒度的撤销。也就是说，签名密钥与到期时间相关联，一旦到期，签名密钥就变得毫无用处。在本文中，我们重新审视了具有时限密钥的群签名的概念，并做出了一些贡献。首先，我们扩展这个概念以允许高粒度撤销：成员的签名密钥特别可以在某些时刻被停用，然后自动恢复。其次，我们表明使用可编辑签名实际上可以轻松实现这个复杂的属性。特别是，在这种情况下，我们考虑 </a:t>
            </a:r>
            <a:r>
              <a:rPr lang="en-US" altLang="zh-CN" sz="1800" dirty="0">
                <a:latin typeface="黑体" panose="02010609060101010101" pitchFamily="49" charset="-122"/>
                <a:ea typeface="黑体" panose="02010609060101010101" pitchFamily="49" charset="-122"/>
              </a:rPr>
              <a:t>PKC 20 </a:t>
            </a:r>
            <a:r>
              <a:rPr lang="zh-CN" altLang="en-US" sz="1800" dirty="0">
                <a:latin typeface="黑体" panose="02010609060101010101" pitchFamily="49" charset="-122"/>
                <a:ea typeface="黑体" panose="02010609060101010101" pitchFamily="49" charset="-122"/>
              </a:rPr>
              <a:t>最近的可编辑签名方案，我们通过大幅减小公钥的大小来改进该方案。由此产生的建筑具有独立的利益。</a:t>
            </a:r>
          </a:p>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17</a:t>
            </a:fld>
            <a:endParaRPr lang="zh-CN" altLang="en-US"/>
          </a:p>
        </p:txBody>
      </p:sp>
    </p:spTree>
    <p:extLst>
      <p:ext uri="{BB962C8B-B14F-4D97-AF65-F5344CB8AC3E}">
        <p14:creationId xmlns:p14="http://schemas.microsoft.com/office/powerpoint/2010/main" val="262826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第一种撤销方式是群管理员定期更改群公钥，从而重置群。这与任何方案兼容，但在实践中非常不切实际，因为有必要在每个时间段开始时为每个用户颁发新的组签名密钥。</a:t>
            </a:r>
            <a:endParaRPr lang="en-US" altLang="zh-CN" dirty="0"/>
          </a:p>
          <a:p>
            <a:r>
              <a:rPr lang="zh-CN" altLang="en-US" sz="1800" dirty="0">
                <a:latin typeface="黑体" panose="02010609060101010101" pitchFamily="49" charset="-122"/>
                <a:ea typeface="黑体" panose="02010609060101010101" pitchFamily="49" charset="-122"/>
              </a:rPr>
              <a:t>第二种撤销是组管理者在每个时间段提供关于当前未撤销成员组的更新信息的撤销。然后，组成员在生成签名期间使用此信息来证明他们仍然是该组的一部分。也就是说，群成员一旦被撤销，就不能再发布有效的群签名。这种方法会增加计算成本和群签名的大小，同时迫使用户定期更新其群签名密钥。</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最后一种撤销基于 </a:t>
            </a:r>
            <a:r>
              <a:rPr lang="en-US" altLang="zh-CN" sz="1800" dirty="0" err="1">
                <a:latin typeface="黑体" panose="02010609060101010101" pitchFamily="49" charset="-122"/>
                <a:ea typeface="黑体" panose="02010609060101010101" pitchFamily="49" charset="-122"/>
              </a:rPr>
              <a:t>Boneh</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和 </a:t>
            </a:r>
            <a:r>
              <a:rPr lang="en-US" altLang="zh-CN" sz="1800" dirty="0" err="1">
                <a:latin typeface="黑体" panose="02010609060101010101" pitchFamily="49" charset="-122"/>
                <a:ea typeface="黑体" panose="02010609060101010101" pitchFamily="49" charset="-122"/>
              </a:rPr>
              <a:t>Shacham</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形式化的撤销列表概念，名为验证者本地撤销 </a:t>
            </a:r>
            <a:r>
              <a:rPr lang="en-US" altLang="zh-CN" sz="1800" dirty="0">
                <a:latin typeface="黑体" panose="02010609060101010101" pitchFamily="49" charset="-122"/>
                <a:ea typeface="黑体" panose="02010609060101010101" pitchFamily="49" charset="-122"/>
              </a:rPr>
              <a:t>(VLR) [6]</a:t>
            </a:r>
            <a:r>
              <a:rPr lang="zh-CN" altLang="en-US" sz="1800" dirty="0">
                <a:latin typeface="黑体" panose="02010609060101010101" pitchFamily="49" charset="-122"/>
                <a:ea typeface="黑体" panose="02010609060101010101" pitchFamily="49" charset="-122"/>
              </a:rPr>
              <a:t>。这里，通过在撤销列表中添加特定信息来撤销成员，从而允许验证者至少在特定时间内追踪该成员发出的所有签名。这种撤销技术很有趣，因为它不需要更新组成员的签名密钥，并且对组签名本身的复杂性没有影响。不幸的是，它使验证过程与撤销用户的数量成线性关系，因此只能在撤销列表相对较短的情况下使用。特别是，我们不能直接在公共交通环境中使用它来在订阅结束时停用用户的签名密钥，因为这会很快导致包含数百万个元素的撤销列表。它只能用于特殊情况，例如某些用户的智能手机被盗或丢失。</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为了解决这个问题，提出通过将签名密钥与到期时间相关联来改进 </a:t>
            </a:r>
            <a:r>
              <a:rPr lang="en-US" altLang="zh-CN" sz="1800" dirty="0">
                <a:latin typeface="黑体" panose="02010609060101010101" pitchFamily="49" charset="-122"/>
                <a:ea typeface="黑体" panose="02010609060101010101" pitchFamily="49" charset="-122"/>
              </a:rPr>
              <a:t>VLR </a:t>
            </a:r>
            <a:r>
              <a:rPr lang="zh-CN" altLang="en-US" sz="1800" dirty="0">
                <a:latin typeface="黑体" panose="02010609060101010101" pitchFamily="49" charset="-122"/>
                <a:ea typeface="黑体" panose="02010609060101010101" pitchFamily="49" charset="-122"/>
              </a:rPr>
              <a:t>组签名，超过该时间组成员将失去签名能力，因此称为具有时间限制密钥的组签名。因此，这样的系统处理两种类型的撤销，一种是一旦超过到期时间就自动排除用户的自然撤销，另一种是与标准 </a:t>
            </a:r>
            <a:r>
              <a:rPr lang="en-US" altLang="zh-CN" sz="1800" dirty="0">
                <a:latin typeface="黑体" panose="02010609060101010101" pitchFamily="49" charset="-122"/>
                <a:ea typeface="黑体" panose="02010609060101010101" pitchFamily="49" charset="-122"/>
              </a:rPr>
              <a:t>VLR</a:t>
            </a:r>
            <a:r>
              <a:rPr lang="zh-CN" altLang="en-US" sz="1800" dirty="0">
                <a:latin typeface="黑体" panose="02010609060101010101" pitchFamily="49" charset="-122"/>
                <a:ea typeface="黑体" panose="02010609060101010101" pitchFamily="49" charset="-122"/>
              </a:rPr>
              <a:t> 方案完全相同的提前撤销。这样，此类系统极大地限制了撤销列表的大小，从而限制了验证过程的计算成本</a:t>
            </a:r>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18</a:t>
            </a:fld>
            <a:endParaRPr lang="zh-CN" altLang="en-US"/>
          </a:p>
        </p:txBody>
      </p:sp>
    </p:spTree>
    <p:extLst>
      <p:ext uri="{BB962C8B-B14F-4D97-AF65-F5344CB8AC3E}">
        <p14:creationId xmlns:p14="http://schemas.microsoft.com/office/powerpoint/2010/main" val="60497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黑体" panose="02010609060101010101" pitchFamily="49" charset="-122"/>
                <a:ea typeface="黑体" panose="02010609060101010101" pitchFamily="49" charset="-122"/>
              </a:rPr>
              <a:t>允许群组管理员将群组签名密钥与任何一组时间段相关联，而不仅仅是像以前的工作那样与到期时间相关联。具体而言，这意味着用户可能能够在某个时间段</a:t>
            </a:r>
            <a:r>
              <a:rPr lang="en-US" altLang="zh-CN" sz="1800" dirty="0">
                <a:latin typeface="黑体" panose="02010609060101010101" pitchFamily="49" charset="-122"/>
                <a:ea typeface="黑体" panose="02010609060101010101" pitchFamily="49" charset="-122"/>
              </a:rPr>
              <a:t>t1</a:t>
            </a:r>
            <a:r>
              <a:rPr lang="zh-CN" altLang="en-US" sz="1800" dirty="0">
                <a:latin typeface="黑体" panose="02010609060101010101" pitchFamily="49" charset="-122"/>
                <a:ea typeface="黑体" panose="02010609060101010101" pitchFamily="49" charset="-122"/>
              </a:rPr>
              <a:t>签名，然后在随后的时间段期间被视为被撤销，然后在稍后的时间段</a:t>
            </a:r>
            <a:r>
              <a:rPr lang="en-US" altLang="zh-CN" sz="1800" dirty="0">
                <a:latin typeface="黑体" panose="02010609060101010101" pitchFamily="49" charset="-122"/>
                <a:ea typeface="黑体" panose="02010609060101010101" pitchFamily="49" charset="-122"/>
              </a:rPr>
              <a:t>t2</a:t>
            </a:r>
            <a:r>
              <a:rPr lang="zh-CN" altLang="en-US" sz="1800" dirty="0">
                <a:latin typeface="黑体" panose="02010609060101010101" pitchFamily="49" charset="-122"/>
                <a:ea typeface="黑体" panose="02010609060101010101" pitchFamily="49" charset="-122"/>
              </a:rPr>
              <a:t>自动恢复。例如，这在上述用户只能在周末访问服务的情况下是有用的。签名密钥将仅在周末有效，而在一周的其他日子无效。</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第二个贡献是基于不可链接的可编辑签名（</a:t>
            </a:r>
            <a:r>
              <a:rPr lang="en-US" altLang="zh-CN" sz="1800" dirty="0">
                <a:latin typeface="黑体" panose="02010609060101010101" pitchFamily="49" charset="-122"/>
                <a:ea typeface="黑体" panose="02010609060101010101" pitchFamily="49" charset="-122"/>
              </a:rPr>
              <a:t>URS</a:t>
            </a:r>
            <a:r>
              <a:rPr lang="zh-CN" altLang="en-US" sz="1800" dirty="0">
                <a:latin typeface="黑体" panose="02010609060101010101" pitchFamily="49" charset="-122"/>
                <a:ea typeface="黑体" panose="02010609060101010101" pitchFamily="49" charset="-122"/>
              </a:rPr>
              <a:t>）构建了一个非常有效的方案，</a:t>
            </a:r>
            <a:endParaRPr lang="en-US" altLang="zh-CN" sz="1800"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19</a:t>
            </a:fld>
            <a:endParaRPr lang="zh-CN" altLang="en-US"/>
          </a:p>
        </p:txBody>
      </p:sp>
    </p:spTree>
    <p:extLst>
      <p:ext uri="{BB962C8B-B14F-4D97-AF65-F5344CB8AC3E}">
        <p14:creationId xmlns:p14="http://schemas.microsoft.com/office/powerpoint/2010/main" val="354111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一种特殊形式</a:t>
            </a:r>
          </a:p>
        </p:txBody>
      </p:sp>
      <p:sp>
        <p:nvSpPr>
          <p:cNvPr id="4" name="灯片编号占位符 3"/>
          <p:cNvSpPr>
            <a:spLocks noGrp="1"/>
          </p:cNvSpPr>
          <p:nvPr>
            <p:ph type="sldNum" sz="quarter" idx="5"/>
          </p:nvPr>
        </p:nvSpPr>
        <p:spPr/>
        <p:txBody>
          <a:bodyPr/>
          <a:lstStyle/>
          <a:p>
            <a:fld id="{0B8A2D89-33B8-4EE8-B50D-93B57E70A7D0}" type="slidenum">
              <a:rPr lang="zh-CN" altLang="en-US" smtClean="0"/>
              <a:t>20</a:t>
            </a:fld>
            <a:endParaRPr lang="zh-CN" altLang="en-US"/>
          </a:p>
        </p:txBody>
      </p:sp>
    </p:spTree>
    <p:extLst>
      <p:ext uri="{BB962C8B-B14F-4D97-AF65-F5344CB8AC3E}">
        <p14:creationId xmlns:p14="http://schemas.microsoft.com/office/powerpoint/2010/main" val="209332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在系数</a:t>
            </a:r>
            <a:r>
              <a:rPr lang="en-US" altLang="zh-CN" dirty="0"/>
              <a:t>a n+1​ </a:t>
            </a:r>
            <a:r>
              <a:rPr lang="zh-CN" altLang="en-US" dirty="0"/>
              <a:t>中添加一些不可预测性</a:t>
            </a:r>
          </a:p>
        </p:txBody>
      </p:sp>
      <p:sp>
        <p:nvSpPr>
          <p:cNvPr id="4" name="灯片编号占位符 3"/>
          <p:cNvSpPr>
            <a:spLocks noGrp="1"/>
          </p:cNvSpPr>
          <p:nvPr>
            <p:ph type="sldNum" sz="quarter" idx="5"/>
          </p:nvPr>
        </p:nvSpPr>
        <p:spPr/>
        <p:txBody>
          <a:bodyPr/>
          <a:lstStyle/>
          <a:p>
            <a:fld id="{0B8A2D89-33B8-4EE8-B50D-93B57E70A7D0}" type="slidenum">
              <a:rPr lang="zh-CN" altLang="en-US" smtClean="0"/>
              <a:t>22</a:t>
            </a:fld>
            <a:endParaRPr lang="zh-CN" altLang="en-US"/>
          </a:p>
        </p:txBody>
      </p:sp>
    </p:spTree>
    <p:extLst>
      <p:ext uri="{BB962C8B-B14F-4D97-AF65-F5344CB8AC3E}">
        <p14:creationId xmlns:p14="http://schemas.microsoft.com/office/powerpoint/2010/main" val="12148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27</a:t>
            </a:fld>
            <a:endParaRPr lang="zh-CN" altLang="en-US"/>
          </a:p>
        </p:txBody>
      </p:sp>
    </p:spTree>
    <p:extLst>
      <p:ext uri="{BB962C8B-B14F-4D97-AF65-F5344CB8AC3E}">
        <p14:creationId xmlns:p14="http://schemas.microsoft.com/office/powerpoint/2010/main" val="3550823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latin typeface="黑体" panose="02010609060101010101" pitchFamily="49" charset="-122"/>
                <a:ea typeface="黑体" panose="02010609060101010101" pitchFamily="49" charset="-122"/>
              </a:rPr>
              <a:t>Alice </a:t>
            </a:r>
            <a:r>
              <a:rPr lang="zh-CN" altLang="en-US" sz="1800" dirty="0">
                <a:latin typeface="黑体" panose="02010609060101010101" pitchFamily="49" charset="-122"/>
                <a:ea typeface="黑体" panose="02010609060101010101" pitchFamily="49" charset="-122"/>
              </a:rPr>
              <a:t>从某个组织收到了一组消息 </a:t>
            </a:r>
            <a:r>
              <a:rPr lang="en-US" altLang="zh-CN" sz="1800" dirty="0">
                <a:latin typeface="黑体" panose="02010609060101010101" pitchFamily="49" charset="-122"/>
                <a:ea typeface="黑体" panose="02010609060101010101" pitchFamily="49" charset="-122"/>
              </a:rPr>
              <a:t>{mi}in=1 </a:t>
            </a:r>
            <a:r>
              <a:rPr lang="zh-CN" altLang="en-US" sz="1800" dirty="0">
                <a:latin typeface="黑体" panose="02010609060101010101" pitchFamily="49" charset="-122"/>
                <a:ea typeface="黑体" panose="02010609060101010101" pitchFamily="49" charset="-122"/>
              </a:rPr>
              <a:t>的恒定大小签名。</a:t>
            </a:r>
            <a:r>
              <a:rPr lang="en-US" altLang="zh-CN" sz="1800" dirty="0">
                <a:latin typeface="黑体" panose="02010609060101010101" pitchFamily="49" charset="-122"/>
                <a:ea typeface="黑体" panose="02010609060101010101" pitchFamily="49" charset="-122"/>
              </a:rPr>
              <a:t>Alice </a:t>
            </a:r>
            <a:r>
              <a:rPr lang="zh-CN" altLang="en-US" sz="1800" dirty="0">
                <a:latin typeface="黑体" panose="02010609060101010101" pitchFamily="49" charset="-122"/>
                <a:ea typeface="黑体" panose="02010609060101010101" pitchFamily="49" charset="-122"/>
              </a:rPr>
              <a:t>可能想要隐藏其中一些消息。理想情况下，相应协议的复杂性不应取决于隐藏消息。如果 </a:t>
            </a:r>
            <a:r>
              <a:rPr lang="en-US" altLang="zh-CN" sz="1800" dirty="0">
                <a:latin typeface="黑体" panose="02010609060101010101" pitchFamily="49" charset="-122"/>
                <a:ea typeface="黑体" panose="02010609060101010101" pitchFamily="49" charset="-122"/>
              </a:rPr>
              <a:t>Alice </a:t>
            </a:r>
            <a:r>
              <a:rPr lang="zh-CN" altLang="en-US" sz="1800" dirty="0">
                <a:latin typeface="黑体" panose="02010609060101010101" pitchFamily="49" charset="-122"/>
                <a:ea typeface="黑体" panose="02010609060101010101" pitchFamily="49" charset="-122"/>
              </a:rPr>
              <a:t>只想公开 </a:t>
            </a:r>
            <a:r>
              <a:rPr lang="en-US" altLang="zh-CN" sz="1800" dirty="0">
                <a:latin typeface="黑体" panose="02010609060101010101" pitchFamily="49" charset="-122"/>
                <a:ea typeface="黑体" panose="02010609060101010101" pitchFamily="49" charset="-122"/>
              </a:rPr>
              <a:t>k </a:t>
            </a:r>
            <a:r>
              <a:rPr lang="zh-CN" altLang="en-US" sz="1800" dirty="0">
                <a:latin typeface="黑体" panose="02010609060101010101" pitchFamily="49" charset="-122"/>
                <a:ea typeface="黑体" panose="02010609060101010101" pitchFamily="49" charset="-122"/>
              </a:rPr>
              <a:t>条消息，那么后者的真实性应该在最多 </a:t>
            </a:r>
            <a:r>
              <a:rPr lang="en-US" altLang="zh-CN" sz="1800" dirty="0">
                <a:latin typeface="黑体" panose="02010609060101010101" pitchFamily="49" charset="-122"/>
                <a:ea typeface="黑体" panose="02010609060101010101" pitchFamily="49" charset="-122"/>
              </a:rPr>
              <a:t>O(k) </a:t>
            </a:r>
            <a:r>
              <a:rPr lang="zh-CN" altLang="en-US" sz="1800" dirty="0">
                <a:latin typeface="黑体" panose="02010609060101010101" pitchFamily="49" charset="-122"/>
                <a:ea typeface="黑体" panose="02010609060101010101" pitchFamily="49" charset="-122"/>
              </a:rPr>
              <a:t>次操作中得到验证。在过去的几十年里，人们提出了许多解决方案，但它们只为这个问题提供了部分答案。特别是，我们注意到，它们要么需要证明隐藏元素的知识，要么无法证明后者满足某些关系。在本文中，我们提出了一种非常有效的恒定大小可编辑签名方案，可以解决上述所有问题。可以对签名进行编辑，使其仅对 </a:t>
            </a:r>
            <a:r>
              <a:rPr lang="en-US" altLang="zh-CN" sz="1800" dirty="0">
                <a:latin typeface="黑体" panose="02010609060101010101" pitchFamily="49" charset="-122"/>
                <a:ea typeface="黑体" panose="02010609060101010101" pitchFamily="49" charset="-122"/>
              </a:rPr>
              <a:t>{mi}in=1 </a:t>
            </a:r>
            <a:r>
              <a:rPr lang="zh-CN" altLang="en-US" sz="1800" dirty="0">
                <a:latin typeface="黑体" panose="02010609060101010101" pitchFamily="49" charset="-122"/>
                <a:ea typeface="黑体" panose="02010609060101010101" pitchFamily="49" charset="-122"/>
              </a:rPr>
              <a:t>中包含的 </a:t>
            </a:r>
            <a:r>
              <a:rPr lang="en-US" altLang="zh-CN" sz="1800" dirty="0">
                <a:latin typeface="黑体" panose="02010609060101010101" pitchFamily="49" charset="-122"/>
                <a:ea typeface="黑体" panose="02010609060101010101" pitchFamily="49" charset="-122"/>
              </a:rPr>
              <a:t>k </a:t>
            </a:r>
            <a:r>
              <a:rPr lang="zh-CN" altLang="en-US" sz="1800" dirty="0">
                <a:latin typeface="黑体" panose="02010609060101010101" pitchFamily="49" charset="-122"/>
                <a:ea typeface="黑体" panose="02010609060101010101" pitchFamily="49" charset="-122"/>
              </a:rPr>
              <a:t>条消息的子集保持有效。生成的编辑签名由 </a:t>
            </a:r>
            <a:r>
              <a:rPr lang="en-US" altLang="zh-CN" sz="1800" dirty="0">
                <a:latin typeface="黑体" panose="02010609060101010101" pitchFamily="49" charset="-122"/>
                <a:ea typeface="黑体" panose="02010609060101010101" pitchFamily="49" charset="-122"/>
              </a:rPr>
              <a:t>4 </a:t>
            </a:r>
            <a:r>
              <a:rPr lang="zh-CN" altLang="en-US" sz="1800" dirty="0">
                <a:latin typeface="黑体" panose="02010609060101010101" pitchFamily="49" charset="-122"/>
                <a:ea typeface="黑体" panose="02010609060101010101" pitchFamily="49" charset="-122"/>
              </a:rPr>
              <a:t>个元素组成，基本上可以通过 </a:t>
            </a:r>
            <a:r>
              <a:rPr lang="en-US" altLang="zh-CN" sz="1800" dirty="0">
                <a:latin typeface="黑体" panose="02010609060101010101" pitchFamily="49" charset="-122"/>
                <a:ea typeface="黑体" panose="02010609060101010101" pitchFamily="49" charset="-122"/>
              </a:rPr>
              <a:t>k </a:t>
            </a:r>
            <a:r>
              <a:rPr lang="zh-CN" altLang="en-US" sz="1800" dirty="0">
                <a:latin typeface="黑体" panose="02010609060101010101" pitchFamily="49" charset="-122"/>
                <a:ea typeface="黑体" panose="02010609060101010101" pitchFamily="49" charset="-122"/>
              </a:rPr>
              <a:t>次幂进行验证。此外，同一签名的不同显示可以变得不可链接，从而形成非常有效的匿名凭证系统。</a:t>
            </a:r>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3</a:t>
            </a:fld>
            <a:endParaRPr lang="zh-CN" altLang="en-US"/>
          </a:p>
        </p:txBody>
      </p:sp>
    </p:spTree>
    <p:extLst>
      <p:ext uri="{BB962C8B-B14F-4D97-AF65-F5344CB8AC3E}">
        <p14:creationId xmlns:p14="http://schemas.microsoft.com/office/powerpoint/2010/main" val="44695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4</a:t>
            </a:fld>
            <a:endParaRPr lang="zh-CN" altLang="en-US"/>
          </a:p>
        </p:txBody>
      </p:sp>
    </p:spTree>
    <p:extLst>
      <p:ext uri="{BB962C8B-B14F-4D97-AF65-F5344CB8AC3E}">
        <p14:creationId xmlns:p14="http://schemas.microsoft.com/office/powerpoint/2010/main" val="361956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黑体" panose="02010609060101010101" pitchFamily="49" charset="-122"/>
                <a:ea typeface="黑体" panose="02010609060101010101" pitchFamily="49" charset="-122"/>
              </a:rPr>
              <a:t>可编辑签名：如果可以从某组消息 </a:t>
            </a:r>
            <a:r>
              <a:rPr lang="en-US" altLang="zh-CN" sz="1800" dirty="0">
                <a:latin typeface="黑体" panose="02010609060101010101" pitchFamily="49" charset="-122"/>
                <a:ea typeface="黑体" panose="02010609060101010101" pitchFamily="49" charset="-122"/>
              </a:rPr>
              <a:t>{mi}in=1 </a:t>
            </a:r>
            <a:r>
              <a:rPr lang="zh-CN" altLang="en-US" sz="1800" dirty="0">
                <a:latin typeface="黑体" panose="02010609060101010101" pitchFamily="49" charset="-122"/>
                <a:ea typeface="黑体" panose="02010609060101010101" pitchFamily="49" charset="-122"/>
              </a:rPr>
              <a:t>上推导出消息子集 </a:t>
            </a:r>
            <a:r>
              <a:rPr lang="en-US" altLang="zh-CN" sz="1800" dirty="0">
                <a:latin typeface="黑体" panose="02010609060101010101" pitchFamily="49" charset="-122"/>
                <a:ea typeface="黑体" panose="02010609060101010101" pitchFamily="49" charset="-122"/>
              </a:rPr>
              <a:t>{mi}</a:t>
            </a:r>
            <a:r>
              <a:rPr lang="en-US" altLang="zh-CN" sz="1800" dirty="0" err="1">
                <a:latin typeface="黑体" panose="02010609060101010101" pitchFamily="49" charset="-122"/>
                <a:ea typeface="黑体" panose="02010609060101010101" pitchFamily="49" charset="-122"/>
              </a:rPr>
              <a:t>i∈I</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上的签名 </a:t>
            </a:r>
            <a:r>
              <a:rPr lang="el-GR" altLang="zh-CN" sz="1800" dirty="0">
                <a:latin typeface="Arial" panose="020B0604020202020204" pitchFamily="34" charset="0"/>
                <a:ea typeface="黑体" panose="02010609060101010101" pitchFamily="49" charset="-122"/>
              </a:rPr>
              <a:t>σ</a:t>
            </a:r>
            <a:r>
              <a:rPr lang="en-US" altLang="zh-CN" sz="1800" dirty="0">
                <a:latin typeface="Arial" panose="020B0604020202020204" pitchFamily="34" charset="0"/>
                <a:ea typeface="黑体" panose="02010609060101010101" pitchFamily="49" charset="-122"/>
              </a:rPr>
              <a:t>I</a:t>
            </a:r>
            <a:r>
              <a:rPr lang="zh-CN" altLang="en-US" sz="1800" dirty="0">
                <a:latin typeface="黑体" panose="02010609060101010101" pitchFamily="49" charset="-122"/>
                <a:ea typeface="黑体" panose="02010609060101010101" pitchFamily="49" charset="-122"/>
              </a:rPr>
              <a:t>（其中 </a:t>
            </a:r>
            <a:r>
              <a:rPr lang="en-US" altLang="zh-CN" sz="1800" dirty="0">
                <a:latin typeface="黑体" panose="02010609060101010101" pitchFamily="49" charset="-122"/>
                <a:ea typeface="黑体" panose="02010609060101010101" pitchFamily="49" charset="-122"/>
              </a:rPr>
              <a:t>I</a:t>
            </a:r>
            <a:r>
              <a:rPr lang="zh-CN" altLang="en-US" sz="1800" dirty="0">
                <a:latin typeface="黑体" panose="02010609060101010101" pitchFamily="49" charset="-122"/>
                <a:ea typeface="黑体" panose="02010609060101010101" pitchFamily="49" charset="-122"/>
              </a:rPr>
              <a:t>⊂</a:t>
            </a:r>
            <a:r>
              <a:rPr lang="en-US" altLang="zh-CN" sz="1800" dirty="0">
                <a:latin typeface="黑体" panose="02010609060101010101" pitchFamily="49" charset="-122"/>
                <a:ea typeface="黑体" panose="02010609060101010101" pitchFamily="49" charset="-122"/>
              </a:rPr>
              <a:t>[1,n]</a:t>
            </a:r>
            <a:r>
              <a:rPr lang="zh-CN" altLang="en-US" sz="1800" dirty="0">
                <a:latin typeface="黑体" panose="02010609060101010101" pitchFamily="49" charset="-122"/>
                <a:ea typeface="黑体" panose="02010609060101010101" pitchFamily="49" charset="-122"/>
              </a:rPr>
              <a:t>），则该签名 </a:t>
            </a:r>
            <a:r>
              <a:rPr lang="el-GR" altLang="zh-CN" sz="1800" dirty="0">
                <a:latin typeface="Arial" panose="020B0604020202020204" pitchFamily="34" charset="0"/>
                <a:ea typeface="黑体" panose="02010609060101010101" pitchFamily="49" charset="-122"/>
              </a:rPr>
              <a:t>σ </a:t>
            </a:r>
            <a:r>
              <a:rPr lang="zh-CN" altLang="en-US" sz="1800" dirty="0">
                <a:latin typeface="黑体" panose="02010609060101010101" pitchFamily="49" charset="-122"/>
                <a:ea typeface="黑体" panose="02010609060101010101" pitchFamily="49" charset="-122"/>
              </a:rPr>
              <a:t>是可编辑的。</a:t>
            </a:r>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5</a:t>
            </a:fld>
            <a:endParaRPr lang="zh-CN" altLang="en-US"/>
          </a:p>
        </p:txBody>
      </p:sp>
    </p:spTree>
    <p:extLst>
      <p:ext uri="{BB962C8B-B14F-4D97-AF65-F5344CB8AC3E}">
        <p14:creationId xmlns:p14="http://schemas.microsoft.com/office/powerpoint/2010/main" val="301912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黑体" panose="02010609060101010101" pitchFamily="49" charset="-122"/>
                <a:ea typeface="黑体" panose="02010609060101010101" pitchFamily="49" charset="-122"/>
              </a:rPr>
              <a:t>这篇论文构建了一个非常灵活的可编辑签名方案，且实现了不可链接性，并使用它来构建一个具有显着效率的匿名凭证系统</a:t>
            </a:r>
            <a:endParaRPr lang="en-US" altLang="zh-CN" sz="18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黑体" panose="02010609060101010101" pitchFamily="49" charset="-122"/>
                <a:ea typeface="黑体" panose="02010609060101010101" pitchFamily="49" charset="-122"/>
              </a:rPr>
              <a:t>论文是基于 </a:t>
            </a:r>
            <a:r>
              <a:rPr lang="en-US" altLang="zh-CN" sz="1800" dirty="0" err="1">
                <a:latin typeface="黑体" panose="02010609060101010101" pitchFamily="49" charset="-122"/>
                <a:ea typeface="黑体" panose="02010609060101010101" pitchFamily="49" charset="-122"/>
              </a:rPr>
              <a:t>Pointcheval</a:t>
            </a:r>
            <a:r>
              <a:rPr lang="en-US" altLang="zh-CN" sz="1800" dirty="0">
                <a:latin typeface="黑体" panose="02010609060101010101" pitchFamily="49" charset="-122"/>
                <a:ea typeface="黑体" panose="02010609060101010101" pitchFamily="49" charset="-122"/>
              </a:rPr>
              <a:t>-Sanders (PS) </a:t>
            </a:r>
            <a:r>
              <a:rPr lang="zh-CN" altLang="en-US" sz="1800" dirty="0">
                <a:latin typeface="黑体" panose="02010609060101010101" pitchFamily="49" charset="-122"/>
                <a:ea typeface="黑体" panose="02010609060101010101" pitchFamily="49" charset="-122"/>
              </a:rPr>
              <a:t>签名方案进行构造的，它能在消息块 </a:t>
            </a:r>
            <a:r>
              <a:rPr lang="en-US" altLang="zh-CN" sz="1800" dirty="0">
                <a:latin typeface="黑体" panose="02010609060101010101" pitchFamily="49" charset="-122"/>
                <a:ea typeface="黑体" panose="02010609060101010101" pitchFamily="49" charset="-122"/>
              </a:rPr>
              <a:t>(m1,...,</a:t>
            </a:r>
            <a:r>
              <a:rPr lang="en-US" altLang="zh-CN" sz="1800" dirty="0" err="1">
                <a:latin typeface="黑体" panose="02010609060101010101" pitchFamily="49" charset="-122"/>
                <a:ea typeface="黑体" panose="02010609060101010101" pitchFamily="49" charset="-122"/>
              </a:rPr>
              <a:t>mn</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上生成恒定大小的签名。但是，当用于构建匿名凭证系统时，该方案遇到上述问题，即非公开消息严重影响复杂性，因为必须进行知识证明。具体来说，如果一个人公开了 </a:t>
            </a:r>
            <a:r>
              <a:rPr lang="en-US" altLang="zh-CN" sz="1800" dirty="0">
                <a:latin typeface="黑体" panose="02010609060101010101" pitchFamily="49" charset="-122"/>
                <a:ea typeface="黑体" panose="02010609060101010101" pitchFamily="49" charset="-122"/>
              </a:rPr>
              <a:t>k </a:t>
            </a:r>
            <a:r>
              <a:rPr lang="zh-CN" altLang="en-US" sz="1800" dirty="0">
                <a:latin typeface="黑体" panose="02010609060101010101" pitchFamily="49" charset="-122"/>
                <a:ea typeface="黑体" panose="02010609060101010101" pitchFamily="49" charset="-122"/>
              </a:rPr>
              <a:t>个属性（从而隐藏 </a:t>
            </a:r>
            <a:r>
              <a:rPr lang="en-US" altLang="zh-CN" sz="1800" dirty="0">
                <a:latin typeface="黑体" panose="02010609060101010101" pitchFamily="49" charset="-122"/>
                <a:ea typeface="黑体" panose="02010609060101010101" pitchFamily="49" charset="-122"/>
              </a:rPr>
              <a:t>n-k </a:t>
            </a:r>
            <a:r>
              <a:rPr lang="zh-CN" altLang="en-US" sz="1800" dirty="0">
                <a:latin typeface="黑体" panose="02010609060101010101" pitchFamily="49" charset="-122"/>
                <a:ea typeface="黑体" panose="02010609060101010101" pitchFamily="49" charset="-122"/>
              </a:rPr>
              <a:t>个其他属性），则仍然必须向验证者发送 </a:t>
            </a:r>
            <a:r>
              <a:rPr lang="en-US" altLang="zh-CN" sz="1800" dirty="0">
                <a:latin typeface="黑体" panose="02010609060101010101" pitchFamily="49" charset="-122"/>
                <a:ea typeface="黑体" panose="02010609060101010101" pitchFamily="49" charset="-122"/>
              </a:rPr>
              <a:t>O(n-k) </a:t>
            </a:r>
            <a:r>
              <a:rPr lang="zh-CN" altLang="en-US" sz="1800" dirty="0">
                <a:latin typeface="黑体" panose="02010609060101010101" pitchFamily="49" charset="-122"/>
                <a:ea typeface="黑体" panose="02010609060101010101" pitchFamily="49" charset="-122"/>
              </a:rPr>
              <a:t>个元素（除了 </a:t>
            </a:r>
            <a:r>
              <a:rPr lang="en-US" altLang="zh-CN" sz="1800" dirty="0">
                <a:latin typeface="黑体" panose="02010609060101010101" pitchFamily="49" charset="-122"/>
                <a:ea typeface="黑体" panose="02010609060101010101" pitchFamily="49" charset="-122"/>
              </a:rPr>
              <a:t>k </a:t>
            </a:r>
            <a:r>
              <a:rPr lang="zh-CN" altLang="en-US" sz="1800" dirty="0">
                <a:latin typeface="黑体" panose="02010609060101010101" pitchFamily="49" charset="-122"/>
                <a:ea typeface="黑体" panose="02010609060101010101" pitchFamily="49" charset="-122"/>
              </a:rPr>
              <a:t>个公开的属性之外），并且验证者仍然必须执行 </a:t>
            </a:r>
            <a:r>
              <a:rPr lang="en-US" altLang="zh-CN" sz="1800" dirty="0">
                <a:latin typeface="黑体" panose="02010609060101010101" pitchFamily="49" charset="-122"/>
                <a:ea typeface="黑体" panose="02010609060101010101" pitchFamily="49" charset="-122"/>
              </a:rPr>
              <a:t>O( n) </a:t>
            </a:r>
            <a:r>
              <a:rPr lang="zh-CN" altLang="en-US" sz="1800" dirty="0">
                <a:latin typeface="黑体" panose="02010609060101010101" pitchFamily="49" charset="-122"/>
                <a:ea typeface="黑体" panose="02010609060101010101" pitchFamily="49" charset="-122"/>
              </a:rPr>
              <a:t>操作。</a:t>
            </a:r>
          </a:p>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6</a:t>
            </a:fld>
            <a:endParaRPr lang="zh-CN" altLang="en-US"/>
          </a:p>
        </p:txBody>
      </p:sp>
    </p:spTree>
    <p:extLst>
      <p:ext uri="{BB962C8B-B14F-4D97-AF65-F5344CB8AC3E}">
        <p14:creationId xmlns:p14="http://schemas.microsoft.com/office/powerpoint/2010/main" val="3189784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7</a:t>
            </a:fld>
            <a:endParaRPr lang="zh-CN" altLang="en-US"/>
          </a:p>
        </p:txBody>
      </p:sp>
    </p:spTree>
    <p:extLst>
      <p:ext uri="{BB962C8B-B14F-4D97-AF65-F5344CB8AC3E}">
        <p14:creationId xmlns:p14="http://schemas.microsoft.com/office/powerpoint/2010/main" val="395201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接下来根据</a:t>
            </a:r>
            <a:r>
              <a:rPr lang="en-US" altLang="zh-CN" dirty="0"/>
              <a:t>PS</a:t>
            </a:r>
            <a:r>
              <a:rPr lang="zh-CN" altLang="en-US" dirty="0"/>
              <a:t>签名构造可编辑签名，</a:t>
            </a:r>
            <a:r>
              <a:rPr lang="en-US" altLang="zh-CN" dirty="0"/>
              <a:t>PS</a:t>
            </a:r>
            <a:r>
              <a:rPr lang="zh-CN" altLang="en-US" dirty="0"/>
              <a:t>签名的形式有一点变化</a:t>
            </a:r>
            <a:endParaRPr lang="en-US" altLang="zh-CN" dirty="0"/>
          </a:p>
          <a:p>
            <a:r>
              <a:rPr lang="zh-CN" altLang="en-US" dirty="0"/>
              <a:t>选取公开集合</a:t>
            </a:r>
            <a:r>
              <a:rPr lang="en-US" altLang="zh-CN" dirty="0"/>
              <a:t>I</a:t>
            </a:r>
            <a:endParaRPr lang="zh-CN" altLang="en-US" dirty="0"/>
          </a:p>
        </p:txBody>
      </p:sp>
      <p:sp>
        <p:nvSpPr>
          <p:cNvPr id="4" name="灯片编号占位符 3"/>
          <p:cNvSpPr>
            <a:spLocks noGrp="1"/>
          </p:cNvSpPr>
          <p:nvPr>
            <p:ph type="sldNum" sz="quarter" idx="5"/>
          </p:nvPr>
        </p:nvSpPr>
        <p:spPr/>
        <p:txBody>
          <a:bodyPr/>
          <a:lstStyle/>
          <a:p>
            <a:fld id="{0B8A2D89-33B8-4EE8-B50D-93B57E70A7D0}" type="slidenum">
              <a:rPr lang="zh-CN" altLang="en-US" smtClean="0"/>
              <a:t>8</a:t>
            </a:fld>
            <a:endParaRPr lang="zh-CN" altLang="en-US"/>
          </a:p>
        </p:txBody>
      </p:sp>
    </p:spTree>
    <p:extLst>
      <p:ext uri="{BB962C8B-B14F-4D97-AF65-F5344CB8AC3E}">
        <p14:creationId xmlns:p14="http://schemas.microsoft.com/office/powerpoint/2010/main" val="3891696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假设年龄未满</a:t>
            </a:r>
            <a:r>
              <a:rPr lang="en-US" altLang="zh-CN" dirty="0"/>
              <a:t>18</a:t>
            </a:r>
            <a:r>
              <a:rPr lang="zh-CN" altLang="en-US" dirty="0"/>
              <a:t>岁，但是进行伪造，年龄大于</a:t>
            </a:r>
            <a:r>
              <a:rPr lang="en-US" altLang="zh-CN" dirty="0"/>
              <a:t>18</a:t>
            </a:r>
            <a:r>
              <a:rPr lang="zh-CN" altLang="en-US" dirty="0"/>
              <a:t>，年龄是公开信息</a:t>
            </a:r>
          </a:p>
        </p:txBody>
      </p:sp>
      <p:sp>
        <p:nvSpPr>
          <p:cNvPr id="4" name="灯片编号占位符 3"/>
          <p:cNvSpPr>
            <a:spLocks noGrp="1"/>
          </p:cNvSpPr>
          <p:nvPr>
            <p:ph type="sldNum" sz="quarter" idx="5"/>
          </p:nvPr>
        </p:nvSpPr>
        <p:spPr/>
        <p:txBody>
          <a:bodyPr/>
          <a:lstStyle/>
          <a:p>
            <a:fld id="{0B8A2D89-33B8-4EE8-B50D-93B57E70A7D0}" type="slidenum">
              <a:rPr lang="zh-CN" altLang="en-US" smtClean="0"/>
              <a:t>9</a:t>
            </a:fld>
            <a:endParaRPr lang="zh-CN" altLang="en-US"/>
          </a:p>
        </p:txBody>
      </p:sp>
    </p:spTree>
    <p:extLst>
      <p:ext uri="{BB962C8B-B14F-4D97-AF65-F5344CB8AC3E}">
        <p14:creationId xmlns:p14="http://schemas.microsoft.com/office/powerpoint/2010/main" val="3226716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第一个条件是验证部分签名</a:t>
            </a:r>
            <a:r>
              <a:rPr lang="en-US" altLang="zh-CN" dirty="0" err="1"/>
              <a:t>i</a:t>
            </a:r>
            <a:r>
              <a:rPr lang="en-US" altLang="zh-CN" dirty="0"/>
              <a:t> ∈ I </a:t>
            </a:r>
            <a:r>
              <a:rPr lang="zh-CN" altLang="en-US" dirty="0"/>
              <a:t>的</a:t>
            </a:r>
          </a:p>
        </p:txBody>
      </p:sp>
      <p:sp>
        <p:nvSpPr>
          <p:cNvPr id="4" name="灯片编号占位符 3"/>
          <p:cNvSpPr>
            <a:spLocks noGrp="1"/>
          </p:cNvSpPr>
          <p:nvPr>
            <p:ph type="sldNum" sz="quarter" idx="5"/>
          </p:nvPr>
        </p:nvSpPr>
        <p:spPr/>
        <p:txBody>
          <a:bodyPr/>
          <a:lstStyle/>
          <a:p>
            <a:fld id="{0B8A2D89-33B8-4EE8-B50D-93B57E70A7D0}" type="slidenum">
              <a:rPr lang="zh-CN" altLang="en-US" smtClean="0"/>
              <a:t>11</a:t>
            </a:fld>
            <a:endParaRPr lang="zh-CN" altLang="en-US"/>
          </a:p>
        </p:txBody>
      </p:sp>
    </p:spTree>
    <p:extLst>
      <p:ext uri="{BB962C8B-B14F-4D97-AF65-F5344CB8AC3E}">
        <p14:creationId xmlns:p14="http://schemas.microsoft.com/office/powerpoint/2010/main" val="55013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F5CE2-7614-3E9D-9D59-5A9D2E8F2D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9A7B410-C645-CA50-C43A-D52A38072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2FD072-C4E1-5C89-2D37-F6E48FBC79DB}"/>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AB045752-7310-BA98-668C-4A5B961A2F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D9DE14-5DE2-BF93-5F79-9AF1138CBA0D}"/>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273902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7E309-E3B2-A75F-CF4A-95BF34852A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C8A5AF3-13C3-7072-715C-41112B9B04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5F7B14-CA8F-AF50-FFED-5B6530E8DF2F}"/>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062DBEB9-0358-2E3F-3EC3-2B26F9431E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55ED6-44A6-686C-1566-9EFB338AADDA}"/>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16303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C151988-0F89-BACB-7637-83621BDEAC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DF8573-46E9-3213-D132-F48D5F4D745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5C7DF5-036B-0518-3162-D62344B46EC9}"/>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ADE28D0F-5352-A07C-E9E8-B0F006E2D2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AEF92D-9DC4-0B6A-2DB7-D6AD89A0F3A4}"/>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136829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C752C-F9AE-1E06-7FDC-80DD3F1ACD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F546B0-F47D-D1BF-BBE0-BC4863ADCB9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DAD3C3-BF54-425B-4580-BB1F1434A960}"/>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719298C8-19B6-63A2-DEAC-1C7648824D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F52C1B-BAD5-95A0-63D1-962D8148D426}"/>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377773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B50A9-8842-FA35-C9D3-FA465A855D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FF4926-1A10-60EE-26F3-CC691BE09C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324F324-901D-1C66-0808-21FED4C94995}"/>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93A26A3D-04E1-0DE8-3FDE-D5C373870E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497362-FCF6-54A5-4696-8E92F8F6C8CA}"/>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386992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B2FFA-E0D9-D041-A1E8-FC5D439471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2373D9-1E9D-C05E-B431-CCBC27D29A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D0D136-5C30-8432-1336-9B615CB4800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EB3A4C-854C-31F3-3AC2-F8355B4B45AE}"/>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6" name="页脚占位符 5">
            <a:extLst>
              <a:ext uri="{FF2B5EF4-FFF2-40B4-BE49-F238E27FC236}">
                <a16:creationId xmlns:a16="http://schemas.microsoft.com/office/drawing/2014/main" id="{CAC8E8FE-F72A-E6FA-DA3B-9018C9BB7C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4FA90D-30C0-2BC4-2FB1-A1AFEED59375}"/>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229300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12473-267B-E923-D966-D3D9713C89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AEF3C6-AF60-0DB0-99A3-726FC9B45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F6FCD9-8F5E-BDD2-768D-72C2B19BE5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E4123DE-3F16-4594-9EAE-3D404E19A0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F858AA-E57D-FF8D-BFAB-9DF2D5C176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23F86BB-D1EE-C837-F58E-CA648C232E8D}"/>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8" name="页脚占位符 7">
            <a:extLst>
              <a:ext uri="{FF2B5EF4-FFF2-40B4-BE49-F238E27FC236}">
                <a16:creationId xmlns:a16="http://schemas.microsoft.com/office/drawing/2014/main" id="{22DC4C6E-7130-C929-7E13-348E72EF76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11A1F0-4EF2-BDB5-C950-65E52FC7197A}"/>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314169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76F3D-2CAB-D69B-2FA9-278E451833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0EE3D4-3108-D09B-2480-577B82B28D88}"/>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4" name="页脚占位符 3">
            <a:extLst>
              <a:ext uri="{FF2B5EF4-FFF2-40B4-BE49-F238E27FC236}">
                <a16:creationId xmlns:a16="http://schemas.microsoft.com/office/drawing/2014/main" id="{AD766ACF-4717-81A6-30D9-CFE7D148540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3DA6E74-5BD1-8EE8-F1E9-EBE28D36A19D}"/>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66372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3E575D-2D2E-0784-F3CF-3AD5032FB042}"/>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3" name="页脚占位符 2">
            <a:extLst>
              <a:ext uri="{FF2B5EF4-FFF2-40B4-BE49-F238E27FC236}">
                <a16:creationId xmlns:a16="http://schemas.microsoft.com/office/drawing/2014/main" id="{4928AB0D-01EF-3037-10CA-305214EFD27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D752D1-9580-E72A-4D82-2B5956F79BE2}"/>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87247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A4054-CE5A-CA9A-D5F8-58C54B1715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5E8CCD-71BB-7FC3-E065-9C4329355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FB5BB7D-FC97-2B1E-3750-06DCB6E92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87F80A-259A-8ED3-4DCA-3F696AC306E5}"/>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6" name="页脚占位符 5">
            <a:extLst>
              <a:ext uri="{FF2B5EF4-FFF2-40B4-BE49-F238E27FC236}">
                <a16:creationId xmlns:a16="http://schemas.microsoft.com/office/drawing/2014/main" id="{32250D9C-3D41-E81E-C7B7-6E0D2D4C09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ECDCAD-64F3-7C33-A592-8AC5587BD2D5}"/>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234737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45B24-58B5-376E-59ED-8C2E423BBE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41C299B-A6E2-6D93-81A7-C481EC696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8B8C14-7D1D-8685-C80A-E01AF3005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6B608A-0173-4C8E-1082-FF0F001158E5}"/>
              </a:ext>
            </a:extLst>
          </p:cNvPr>
          <p:cNvSpPr>
            <a:spLocks noGrp="1"/>
          </p:cNvSpPr>
          <p:nvPr>
            <p:ph type="dt" sz="half" idx="10"/>
          </p:nvPr>
        </p:nvSpPr>
        <p:spPr/>
        <p:txBody>
          <a:bodyPr/>
          <a:lstStyle/>
          <a:p>
            <a:fld id="{959CE697-18AB-4E15-9205-5629B25B8718}" type="datetimeFigureOut">
              <a:rPr lang="zh-CN" altLang="en-US" smtClean="0"/>
              <a:t>2024/5/16</a:t>
            </a:fld>
            <a:endParaRPr lang="zh-CN" altLang="en-US"/>
          </a:p>
        </p:txBody>
      </p:sp>
      <p:sp>
        <p:nvSpPr>
          <p:cNvPr id="6" name="页脚占位符 5">
            <a:extLst>
              <a:ext uri="{FF2B5EF4-FFF2-40B4-BE49-F238E27FC236}">
                <a16:creationId xmlns:a16="http://schemas.microsoft.com/office/drawing/2014/main" id="{4A354CB8-78D0-2929-2F4E-606A7B489A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F527DB-A87B-3B96-5C9F-3EAE34FAE0B9}"/>
              </a:ext>
            </a:extLst>
          </p:cNvPr>
          <p:cNvSpPr>
            <a:spLocks noGrp="1"/>
          </p:cNvSpPr>
          <p:nvPr>
            <p:ph type="sldNum" sz="quarter" idx="12"/>
          </p:nvPr>
        </p:nvSpPr>
        <p:spPr/>
        <p:txBody>
          <a:body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109702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90901C-C2AD-5A78-02D5-8414EBA85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2D19181-FF03-C373-1565-3AAC254FD2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99FA9E-FE00-C008-D8DB-0E074138EF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CE697-18AB-4E15-9205-5629B25B8718}" type="datetimeFigureOut">
              <a:rPr lang="zh-CN" altLang="en-US" smtClean="0"/>
              <a:t>2024/5/16</a:t>
            </a:fld>
            <a:endParaRPr lang="zh-CN" altLang="en-US"/>
          </a:p>
        </p:txBody>
      </p:sp>
      <p:sp>
        <p:nvSpPr>
          <p:cNvPr id="5" name="页脚占位符 4">
            <a:extLst>
              <a:ext uri="{FF2B5EF4-FFF2-40B4-BE49-F238E27FC236}">
                <a16:creationId xmlns:a16="http://schemas.microsoft.com/office/drawing/2014/main" id="{9F625B52-1524-7096-4342-8498B5951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F926D1-6238-A90E-D677-49A30FE78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1EF62-43F0-4012-968A-1AA3264BCA94}" type="slidenum">
              <a:rPr lang="zh-CN" altLang="en-US" smtClean="0"/>
              <a:t>‹#›</a:t>
            </a:fld>
            <a:endParaRPr lang="zh-CN" altLang="en-US"/>
          </a:p>
        </p:txBody>
      </p:sp>
    </p:spTree>
    <p:extLst>
      <p:ext uri="{BB962C8B-B14F-4D97-AF65-F5344CB8AC3E}">
        <p14:creationId xmlns:p14="http://schemas.microsoft.com/office/powerpoint/2010/main" val="186315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709702-325C-72AA-382C-7C74F907C69D}"/>
              </a:ext>
            </a:extLst>
          </p:cNvPr>
          <p:cNvPicPr>
            <a:picLocks noChangeAspect="1"/>
          </p:cNvPicPr>
          <p:nvPr/>
        </p:nvPicPr>
        <p:blipFill>
          <a:blip r:embed="rId3"/>
          <a:stretch>
            <a:fillRect/>
          </a:stretch>
        </p:blipFill>
        <p:spPr>
          <a:xfrm>
            <a:off x="2323883" y="597957"/>
            <a:ext cx="7603354" cy="2720059"/>
          </a:xfrm>
          <a:prstGeom prst="rect">
            <a:avLst/>
          </a:prstGeom>
        </p:spPr>
      </p:pic>
      <p:pic>
        <p:nvPicPr>
          <p:cNvPr id="7" name="图片 6">
            <a:extLst>
              <a:ext uri="{FF2B5EF4-FFF2-40B4-BE49-F238E27FC236}">
                <a16:creationId xmlns:a16="http://schemas.microsoft.com/office/drawing/2014/main" id="{E8BEA94A-4DB5-8054-54B4-418F0E23F3F0}"/>
              </a:ext>
            </a:extLst>
          </p:cNvPr>
          <p:cNvPicPr>
            <a:picLocks noChangeAspect="1"/>
          </p:cNvPicPr>
          <p:nvPr/>
        </p:nvPicPr>
        <p:blipFill>
          <a:blip r:embed="rId4"/>
          <a:stretch>
            <a:fillRect/>
          </a:stretch>
        </p:blipFill>
        <p:spPr>
          <a:xfrm>
            <a:off x="2444533" y="3479909"/>
            <a:ext cx="7118568" cy="2837807"/>
          </a:xfrm>
          <a:prstGeom prst="rect">
            <a:avLst/>
          </a:prstGeom>
        </p:spPr>
      </p:pic>
    </p:spTree>
    <p:extLst>
      <p:ext uri="{BB962C8B-B14F-4D97-AF65-F5344CB8AC3E}">
        <p14:creationId xmlns:p14="http://schemas.microsoft.com/office/powerpoint/2010/main" val="3939546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CA6CF0B-937F-338D-1C46-7A9693D389C0}"/>
              </a:ext>
            </a:extLst>
          </p:cNvPr>
          <p:cNvGrpSpPr/>
          <p:nvPr/>
        </p:nvGrpSpPr>
        <p:grpSpPr>
          <a:xfrm>
            <a:off x="1867155" y="1043275"/>
            <a:ext cx="8457690" cy="2773884"/>
            <a:chOff x="378275" y="2631567"/>
            <a:chExt cx="10782854" cy="4076910"/>
          </a:xfrm>
        </p:grpSpPr>
        <p:pic>
          <p:nvPicPr>
            <p:cNvPr id="12" name="图片 11">
              <a:extLst>
                <a:ext uri="{FF2B5EF4-FFF2-40B4-BE49-F238E27FC236}">
                  <a16:creationId xmlns:a16="http://schemas.microsoft.com/office/drawing/2014/main" id="{D86443A7-DDB3-5E52-78C5-8DF6EF455506}"/>
                </a:ext>
              </a:extLst>
            </p:cNvPr>
            <p:cNvPicPr>
              <a:picLocks noChangeAspect="1"/>
            </p:cNvPicPr>
            <p:nvPr/>
          </p:nvPicPr>
          <p:blipFill>
            <a:blip r:embed="rId2"/>
            <a:stretch>
              <a:fillRect/>
            </a:stretch>
          </p:blipFill>
          <p:spPr>
            <a:xfrm>
              <a:off x="415345" y="2631567"/>
              <a:ext cx="10655848" cy="1866996"/>
            </a:xfrm>
            <a:prstGeom prst="rect">
              <a:avLst/>
            </a:prstGeom>
          </p:spPr>
        </p:pic>
        <p:pic>
          <p:nvPicPr>
            <p:cNvPr id="14" name="图片 13">
              <a:extLst>
                <a:ext uri="{FF2B5EF4-FFF2-40B4-BE49-F238E27FC236}">
                  <a16:creationId xmlns:a16="http://schemas.microsoft.com/office/drawing/2014/main" id="{2AA1E299-E9B6-24C1-4183-71D4C8B6FDE1}"/>
                </a:ext>
              </a:extLst>
            </p:cNvPr>
            <p:cNvPicPr>
              <a:picLocks noChangeAspect="1"/>
            </p:cNvPicPr>
            <p:nvPr/>
          </p:nvPicPr>
          <p:blipFill>
            <a:blip r:embed="rId3"/>
            <a:stretch>
              <a:fillRect/>
            </a:stretch>
          </p:blipFill>
          <p:spPr>
            <a:xfrm>
              <a:off x="378275" y="4498563"/>
              <a:ext cx="10782854" cy="2209914"/>
            </a:xfrm>
            <a:prstGeom prst="rect">
              <a:avLst/>
            </a:prstGeom>
          </p:spPr>
        </p:pic>
      </p:grpSp>
      <p:pic>
        <p:nvPicPr>
          <p:cNvPr id="6" name="图片 5">
            <a:extLst>
              <a:ext uri="{FF2B5EF4-FFF2-40B4-BE49-F238E27FC236}">
                <a16:creationId xmlns:a16="http://schemas.microsoft.com/office/drawing/2014/main" id="{74381179-05D8-198B-8298-A89B267BFB9E}"/>
              </a:ext>
            </a:extLst>
          </p:cNvPr>
          <p:cNvPicPr>
            <a:picLocks noChangeAspect="1"/>
          </p:cNvPicPr>
          <p:nvPr/>
        </p:nvPicPr>
        <p:blipFill>
          <a:blip r:embed="rId4"/>
          <a:stretch>
            <a:fillRect/>
          </a:stretch>
        </p:blipFill>
        <p:spPr>
          <a:xfrm>
            <a:off x="1867155" y="3979241"/>
            <a:ext cx="8591783" cy="2305733"/>
          </a:xfrm>
          <a:prstGeom prst="rect">
            <a:avLst/>
          </a:prstGeom>
        </p:spPr>
      </p:pic>
    </p:spTree>
    <p:extLst>
      <p:ext uri="{BB962C8B-B14F-4D97-AF65-F5344CB8AC3E}">
        <p14:creationId xmlns:p14="http://schemas.microsoft.com/office/powerpoint/2010/main" val="72788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D3BAF9-5EE7-3CBE-C5E4-53E457033283}"/>
              </a:ext>
            </a:extLst>
          </p:cNvPr>
          <p:cNvSpPr txBox="1"/>
          <p:nvPr/>
        </p:nvSpPr>
        <p:spPr>
          <a:xfrm>
            <a:off x="466404" y="509364"/>
            <a:ext cx="5860373" cy="461665"/>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Unlinkability</a:t>
            </a:r>
            <a:r>
              <a:rPr lang="en-US" altLang="zh-CN" sz="2400" dirty="0">
                <a:latin typeface="Times New Roman" panose="02020603050405020304" pitchFamily="18" charset="0"/>
                <a:cs typeface="Times New Roman" panose="02020603050405020304" pitchFamily="18" charset="0"/>
              </a:rPr>
              <a:t> Redactable Signatures</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FDAFF03-5B8F-91C5-43A4-9F2F67BC652D}"/>
              </a:ext>
            </a:extLst>
          </p:cNvPr>
          <p:cNvPicPr>
            <a:picLocks noChangeAspect="1"/>
          </p:cNvPicPr>
          <p:nvPr/>
        </p:nvPicPr>
        <p:blipFill>
          <a:blip r:embed="rId3"/>
          <a:stretch>
            <a:fillRect/>
          </a:stretch>
        </p:blipFill>
        <p:spPr>
          <a:xfrm>
            <a:off x="1893641" y="1190148"/>
            <a:ext cx="7219674" cy="2859193"/>
          </a:xfrm>
          <a:prstGeom prst="rect">
            <a:avLst/>
          </a:prstGeom>
        </p:spPr>
      </p:pic>
      <p:pic>
        <p:nvPicPr>
          <p:cNvPr id="7" name="图片 6">
            <a:extLst>
              <a:ext uri="{FF2B5EF4-FFF2-40B4-BE49-F238E27FC236}">
                <a16:creationId xmlns:a16="http://schemas.microsoft.com/office/drawing/2014/main" id="{FD6429BD-6FFF-32AB-3B7E-762630233ED2}"/>
              </a:ext>
            </a:extLst>
          </p:cNvPr>
          <p:cNvPicPr>
            <a:picLocks noChangeAspect="1"/>
          </p:cNvPicPr>
          <p:nvPr/>
        </p:nvPicPr>
        <p:blipFill>
          <a:blip r:embed="rId4"/>
          <a:stretch>
            <a:fillRect/>
          </a:stretch>
        </p:blipFill>
        <p:spPr>
          <a:xfrm>
            <a:off x="1981848" y="4179237"/>
            <a:ext cx="7258786" cy="1862874"/>
          </a:xfrm>
          <a:prstGeom prst="rect">
            <a:avLst/>
          </a:prstGeom>
        </p:spPr>
      </p:pic>
    </p:spTree>
    <p:extLst>
      <p:ext uri="{BB962C8B-B14F-4D97-AF65-F5344CB8AC3E}">
        <p14:creationId xmlns:p14="http://schemas.microsoft.com/office/powerpoint/2010/main" val="243993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DDF484-8B44-A396-F786-D9E3A5EA7CC7}"/>
              </a:ext>
            </a:extLst>
          </p:cNvPr>
          <p:cNvPicPr>
            <a:picLocks noChangeAspect="1"/>
          </p:cNvPicPr>
          <p:nvPr/>
        </p:nvPicPr>
        <p:blipFill>
          <a:blip r:embed="rId2"/>
          <a:stretch>
            <a:fillRect/>
          </a:stretch>
        </p:blipFill>
        <p:spPr>
          <a:xfrm>
            <a:off x="164163" y="1101350"/>
            <a:ext cx="6141026" cy="2296240"/>
          </a:xfrm>
          <a:prstGeom prst="rect">
            <a:avLst/>
          </a:prstGeom>
        </p:spPr>
      </p:pic>
      <p:pic>
        <p:nvPicPr>
          <p:cNvPr id="5" name="图片 4">
            <a:extLst>
              <a:ext uri="{FF2B5EF4-FFF2-40B4-BE49-F238E27FC236}">
                <a16:creationId xmlns:a16="http://schemas.microsoft.com/office/drawing/2014/main" id="{EF8BEA77-4DDC-3499-B6E3-AF8659F325FA}"/>
              </a:ext>
            </a:extLst>
          </p:cNvPr>
          <p:cNvPicPr>
            <a:picLocks noChangeAspect="1"/>
          </p:cNvPicPr>
          <p:nvPr/>
        </p:nvPicPr>
        <p:blipFill>
          <a:blip r:embed="rId3"/>
          <a:stretch>
            <a:fillRect/>
          </a:stretch>
        </p:blipFill>
        <p:spPr>
          <a:xfrm>
            <a:off x="82081" y="3460411"/>
            <a:ext cx="6305189" cy="707430"/>
          </a:xfrm>
          <a:prstGeom prst="rect">
            <a:avLst/>
          </a:prstGeom>
        </p:spPr>
      </p:pic>
      <p:pic>
        <p:nvPicPr>
          <p:cNvPr id="6" name="图片 5">
            <a:extLst>
              <a:ext uri="{FF2B5EF4-FFF2-40B4-BE49-F238E27FC236}">
                <a16:creationId xmlns:a16="http://schemas.microsoft.com/office/drawing/2014/main" id="{4DD6DD8C-5159-3DFA-882C-E3059E402E8C}"/>
              </a:ext>
            </a:extLst>
          </p:cNvPr>
          <p:cNvPicPr>
            <a:picLocks noChangeAspect="1"/>
          </p:cNvPicPr>
          <p:nvPr/>
        </p:nvPicPr>
        <p:blipFill>
          <a:blip r:embed="rId4"/>
          <a:stretch>
            <a:fillRect/>
          </a:stretch>
        </p:blipFill>
        <p:spPr>
          <a:xfrm>
            <a:off x="6193723" y="1000874"/>
            <a:ext cx="5798180" cy="2296241"/>
          </a:xfrm>
          <a:prstGeom prst="rect">
            <a:avLst/>
          </a:prstGeom>
        </p:spPr>
      </p:pic>
      <p:pic>
        <p:nvPicPr>
          <p:cNvPr id="7" name="图片 6">
            <a:extLst>
              <a:ext uri="{FF2B5EF4-FFF2-40B4-BE49-F238E27FC236}">
                <a16:creationId xmlns:a16="http://schemas.microsoft.com/office/drawing/2014/main" id="{7D6841C5-04E5-7F58-4C11-455D60392D59}"/>
              </a:ext>
            </a:extLst>
          </p:cNvPr>
          <p:cNvPicPr>
            <a:picLocks noChangeAspect="1"/>
          </p:cNvPicPr>
          <p:nvPr/>
        </p:nvPicPr>
        <p:blipFill>
          <a:blip r:embed="rId5"/>
          <a:stretch>
            <a:fillRect/>
          </a:stretch>
        </p:blipFill>
        <p:spPr>
          <a:xfrm>
            <a:off x="6316303" y="3498065"/>
            <a:ext cx="5734956" cy="1471803"/>
          </a:xfrm>
          <a:prstGeom prst="rect">
            <a:avLst/>
          </a:prstGeom>
        </p:spPr>
      </p:pic>
    </p:spTree>
    <p:extLst>
      <p:ext uri="{BB962C8B-B14F-4D97-AF65-F5344CB8AC3E}">
        <p14:creationId xmlns:p14="http://schemas.microsoft.com/office/powerpoint/2010/main" val="263847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B67D28-C242-E3B2-4EC4-1D8E668B7DC2}"/>
              </a:ext>
            </a:extLst>
          </p:cNvPr>
          <p:cNvPicPr>
            <a:picLocks noChangeAspect="1"/>
          </p:cNvPicPr>
          <p:nvPr/>
        </p:nvPicPr>
        <p:blipFill>
          <a:blip r:embed="rId2"/>
          <a:stretch>
            <a:fillRect/>
          </a:stretch>
        </p:blipFill>
        <p:spPr>
          <a:xfrm>
            <a:off x="2424873" y="982583"/>
            <a:ext cx="7506881" cy="3151353"/>
          </a:xfrm>
          <a:prstGeom prst="rect">
            <a:avLst/>
          </a:prstGeom>
        </p:spPr>
      </p:pic>
      <p:pic>
        <p:nvPicPr>
          <p:cNvPr id="5" name="图片 4">
            <a:extLst>
              <a:ext uri="{FF2B5EF4-FFF2-40B4-BE49-F238E27FC236}">
                <a16:creationId xmlns:a16="http://schemas.microsoft.com/office/drawing/2014/main" id="{A4D0FA45-250B-F34D-EAFD-EFD31E798231}"/>
              </a:ext>
            </a:extLst>
          </p:cNvPr>
          <p:cNvPicPr>
            <a:picLocks noChangeAspect="1"/>
          </p:cNvPicPr>
          <p:nvPr/>
        </p:nvPicPr>
        <p:blipFill>
          <a:blip r:embed="rId3"/>
          <a:stretch>
            <a:fillRect/>
          </a:stretch>
        </p:blipFill>
        <p:spPr>
          <a:xfrm>
            <a:off x="2424873" y="4133936"/>
            <a:ext cx="7360034" cy="1852936"/>
          </a:xfrm>
          <a:prstGeom prst="rect">
            <a:avLst/>
          </a:prstGeom>
        </p:spPr>
      </p:pic>
      <p:sp>
        <p:nvSpPr>
          <p:cNvPr id="2" name="文本框 1">
            <a:extLst>
              <a:ext uri="{FF2B5EF4-FFF2-40B4-BE49-F238E27FC236}">
                <a16:creationId xmlns:a16="http://schemas.microsoft.com/office/drawing/2014/main" id="{98FCF52B-0866-0AAE-EE67-6775DBCD5BA8}"/>
              </a:ext>
            </a:extLst>
          </p:cNvPr>
          <p:cNvSpPr txBox="1"/>
          <p:nvPr/>
        </p:nvSpPr>
        <p:spPr>
          <a:xfrm>
            <a:off x="530492" y="418809"/>
            <a:ext cx="330859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Anonymous Credentials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62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13103E-C9E7-9549-8927-AE56E0AF6F82}"/>
              </a:ext>
            </a:extLst>
          </p:cNvPr>
          <p:cNvPicPr>
            <a:picLocks noChangeAspect="1"/>
          </p:cNvPicPr>
          <p:nvPr/>
        </p:nvPicPr>
        <p:blipFill>
          <a:blip r:embed="rId2"/>
          <a:stretch>
            <a:fillRect/>
          </a:stretch>
        </p:blipFill>
        <p:spPr>
          <a:xfrm>
            <a:off x="1921965" y="995902"/>
            <a:ext cx="7938568" cy="5245954"/>
          </a:xfrm>
          <a:prstGeom prst="rect">
            <a:avLst/>
          </a:prstGeom>
        </p:spPr>
      </p:pic>
      <p:sp>
        <p:nvSpPr>
          <p:cNvPr id="2" name="文本框 1">
            <a:extLst>
              <a:ext uri="{FF2B5EF4-FFF2-40B4-BE49-F238E27FC236}">
                <a16:creationId xmlns:a16="http://schemas.microsoft.com/office/drawing/2014/main" id="{5F95DA77-B7E8-2809-3F09-84C6687350C0}"/>
              </a:ext>
            </a:extLst>
          </p:cNvPr>
          <p:cNvSpPr txBox="1"/>
          <p:nvPr/>
        </p:nvSpPr>
        <p:spPr>
          <a:xfrm>
            <a:off x="460690" y="328067"/>
            <a:ext cx="54305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Our Anonymous Credentials System</a:t>
            </a:r>
            <a:endParaRPr lang="zh-CN" altLang="en-US" sz="24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DD5E5BFF-142F-65B5-5B3A-3D6965E9057D}"/>
              </a:ext>
            </a:extLst>
          </p:cNvPr>
          <p:cNvSpPr/>
          <p:nvPr/>
        </p:nvSpPr>
        <p:spPr>
          <a:xfrm>
            <a:off x="6096000" y="5116286"/>
            <a:ext cx="2338251" cy="317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3023D47-06A9-112C-1D86-C498ECFBA292}"/>
                  </a:ext>
                </a:extLst>
              </p:cNvPr>
              <p:cNvSpPr txBox="1"/>
              <p:nvPr/>
            </p:nvSpPr>
            <p:spPr>
              <a:xfrm>
                <a:off x="9805852" y="4964276"/>
                <a:ext cx="16981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𝑢𝑠𝑘</m:t>
                      </m:r>
                      <m:r>
                        <a:rPr lang="zh-CN" altLang="en-US" i="1" dirty="0">
                          <a:latin typeface="Cambria Math" panose="02040503050406030204" pitchFamily="18" charset="0"/>
                        </a:rPr>
                        <m:t>相当于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5" name="文本框 4">
                <a:extLst>
                  <a:ext uri="{FF2B5EF4-FFF2-40B4-BE49-F238E27FC236}">
                    <a16:creationId xmlns:a16="http://schemas.microsoft.com/office/drawing/2014/main" id="{C3023D47-06A9-112C-1D86-C498ECFBA292}"/>
                  </a:ext>
                </a:extLst>
              </p:cNvPr>
              <p:cNvSpPr txBox="1">
                <a:spLocks noRot="1" noChangeAspect="1" noMove="1" noResize="1" noEditPoints="1" noAdjustHandles="1" noChangeArrowheads="1" noChangeShapeType="1" noTextEdit="1"/>
              </p:cNvSpPr>
              <p:nvPr/>
            </p:nvSpPr>
            <p:spPr>
              <a:xfrm>
                <a:off x="9805852" y="4964276"/>
                <a:ext cx="1698172" cy="369332"/>
              </a:xfrm>
              <a:prstGeom prst="rect">
                <a:avLst/>
              </a:prstGeom>
              <a:blipFill>
                <a:blip r:embed="rId3"/>
                <a:stretch>
                  <a:fillRect b="-6557"/>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CBA8BAC-1947-DF32-FD1E-B9D45763586F}"/>
              </a:ext>
            </a:extLst>
          </p:cNvPr>
          <p:cNvCxnSpPr>
            <a:cxnSpLocks/>
          </p:cNvCxnSpPr>
          <p:nvPr/>
        </p:nvCxnSpPr>
        <p:spPr>
          <a:xfrm flipH="1">
            <a:off x="8516983" y="5183777"/>
            <a:ext cx="1397726"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36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9A6996-1122-7850-7F0D-D9B1C990DE73}"/>
              </a:ext>
            </a:extLst>
          </p:cNvPr>
          <p:cNvPicPr>
            <a:picLocks noChangeAspect="1"/>
          </p:cNvPicPr>
          <p:nvPr/>
        </p:nvPicPr>
        <p:blipFill>
          <a:blip r:embed="rId2"/>
          <a:stretch>
            <a:fillRect/>
          </a:stretch>
        </p:blipFill>
        <p:spPr>
          <a:xfrm>
            <a:off x="2528657" y="580441"/>
            <a:ext cx="6915489" cy="3753763"/>
          </a:xfrm>
          <a:prstGeom prst="rect">
            <a:avLst/>
          </a:prstGeom>
        </p:spPr>
      </p:pic>
      <p:pic>
        <p:nvPicPr>
          <p:cNvPr id="4" name="图片 3">
            <a:extLst>
              <a:ext uri="{FF2B5EF4-FFF2-40B4-BE49-F238E27FC236}">
                <a16:creationId xmlns:a16="http://schemas.microsoft.com/office/drawing/2014/main" id="{79D4C97C-3B80-299E-9C9E-0A4F5561856F}"/>
              </a:ext>
            </a:extLst>
          </p:cNvPr>
          <p:cNvPicPr>
            <a:picLocks noChangeAspect="1"/>
          </p:cNvPicPr>
          <p:nvPr/>
        </p:nvPicPr>
        <p:blipFill>
          <a:blip r:embed="rId3"/>
          <a:stretch>
            <a:fillRect/>
          </a:stretch>
        </p:blipFill>
        <p:spPr>
          <a:xfrm>
            <a:off x="2528657" y="4384792"/>
            <a:ext cx="7113651" cy="1892767"/>
          </a:xfrm>
          <a:prstGeom prst="rect">
            <a:avLst/>
          </a:prstGeom>
        </p:spPr>
      </p:pic>
    </p:spTree>
    <p:extLst>
      <p:ext uri="{BB962C8B-B14F-4D97-AF65-F5344CB8AC3E}">
        <p14:creationId xmlns:p14="http://schemas.microsoft.com/office/powerpoint/2010/main" val="476106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9F8ACB1-58A6-9559-6604-BAAB596E86A3}"/>
              </a:ext>
            </a:extLst>
          </p:cNvPr>
          <p:cNvPicPr>
            <a:picLocks noChangeAspect="1"/>
          </p:cNvPicPr>
          <p:nvPr/>
        </p:nvPicPr>
        <p:blipFill>
          <a:blip r:embed="rId2"/>
          <a:stretch>
            <a:fillRect/>
          </a:stretch>
        </p:blipFill>
        <p:spPr>
          <a:xfrm>
            <a:off x="1765077" y="935445"/>
            <a:ext cx="8661845" cy="4400776"/>
          </a:xfrm>
          <a:prstGeom prst="rect">
            <a:avLst/>
          </a:prstGeom>
        </p:spPr>
      </p:pic>
    </p:spTree>
    <p:extLst>
      <p:ext uri="{BB962C8B-B14F-4D97-AF65-F5344CB8AC3E}">
        <p14:creationId xmlns:p14="http://schemas.microsoft.com/office/powerpoint/2010/main" val="377157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58AD3E-4CC6-30DB-CA94-9EEBDC844A98}"/>
              </a:ext>
            </a:extLst>
          </p:cNvPr>
          <p:cNvPicPr>
            <a:picLocks noChangeAspect="1"/>
          </p:cNvPicPr>
          <p:nvPr/>
        </p:nvPicPr>
        <p:blipFill>
          <a:blip r:embed="rId3"/>
          <a:stretch>
            <a:fillRect/>
          </a:stretch>
        </p:blipFill>
        <p:spPr>
          <a:xfrm>
            <a:off x="2274440" y="1240066"/>
            <a:ext cx="7818244" cy="5021132"/>
          </a:xfrm>
          <a:prstGeom prst="rect">
            <a:avLst/>
          </a:prstGeom>
        </p:spPr>
      </p:pic>
      <p:sp>
        <p:nvSpPr>
          <p:cNvPr id="2" name="文本框 1">
            <a:extLst>
              <a:ext uri="{FF2B5EF4-FFF2-40B4-BE49-F238E27FC236}">
                <a16:creationId xmlns:a16="http://schemas.microsoft.com/office/drawing/2014/main" id="{DFB2E67E-6379-C900-5A3D-2DC0615D7993}"/>
              </a:ext>
            </a:extLst>
          </p:cNvPr>
          <p:cNvSpPr txBox="1"/>
          <p:nvPr/>
        </p:nvSpPr>
        <p:spPr>
          <a:xfrm>
            <a:off x="355987" y="460998"/>
            <a:ext cx="964657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Improving Revocation for Group Signature with Redactable Signature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1272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7D7BC03-E87A-D3C9-4F12-3B3CFD02EAE7}"/>
              </a:ext>
            </a:extLst>
          </p:cNvPr>
          <p:cNvPicPr>
            <a:picLocks noChangeAspect="1"/>
          </p:cNvPicPr>
          <p:nvPr/>
        </p:nvPicPr>
        <p:blipFill>
          <a:blip r:embed="rId3"/>
          <a:stretch>
            <a:fillRect/>
          </a:stretch>
        </p:blipFill>
        <p:spPr>
          <a:xfrm>
            <a:off x="4610478" y="529583"/>
            <a:ext cx="3546655" cy="2652730"/>
          </a:xfrm>
          <a:prstGeom prst="rect">
            <a:avLst/>
          </a:prstGeom>
        </p:spPr>
      </p:pic>
      <p:pic>
        <p:nvPicPr>
          <p:cNvPr id="11" name="图片 10">
            <a:extLst>
              <a:ext uri="{FF2B5EF4-FFF2-40B4-BE49-F238E27FC236}">
                <a16:creationId xmlns:a16="http://schemas.microsoft.com/office/drawing/2014/main" id="{4F6400B2-41FC-08D9-596D-CBBC1949ED7A}"/>
              </a:ext>
            </a:extLst>
          </p:cNvPr>
          <p:cNvPicPr>
            <a:picLocks noChangeAspect="1"/>
          </p:cNvPicPr>
          <p:nvPr/>
        </p:nvPicPr>
        <p:blipFill>
          <a:blip r:embed="rId4"/>
          <a:stretch>
            <a:fillRect/>
          </a:stretch>
        </p:blipFill>
        <p:spPr>
          <a:xfrm>
            <a:off x="8211762" y="566487"/>
            <a:ext cx="3712924" cy="2667370"/>
          </a:xfrm>
          <a:prstGeom prst="rect">
            <a:avLst/>
          </a:prstGeom>
        </p:spPr>
      </p:pic>
      <p:pic>
        <p:nvPicPr>
          <p:cNvPr id="13" name="图片 12">
            <a:extLst>
              <a:ext uri="{FF2B5EF4-FFF2-40B4-BE49-F238E27FC236}">
                <a16:creationId xmlns:a16="http://schemas.microsoft.com/office/drawing/2014/main" id="{3E89AE7A-9FFE-707E-DC91-5185BB7FC0BE}"/>
              </a:ext>
            </a:extLst>
          </p:cNvPr>
          <p:cNvPicPr>
            <a:picLocks noChangeAspect="1"/>
          </p:cNvPicPr>
          <p:nvPr/>
        </p:nvPicPr>
        <p:blipFill>
          <a:blip r:embed="rId5"/>
          <a:stretch>
            <a:fillRect/>
          </a:stretch>
        </p:blipFill>
        <p:spPr>
          <a:xfrm>
            <a:off x="601108" y="586810"/>
            <a:ext cx="3546655" cy="2647047"/>
          </a:xfrm>
          <a:prstGeom prst="rect">
            <a:avLst/>
          </a:prstGeom>
        </p:spPr>
      </p:pic>
      <p:grpSp>
        <p:nvGrpSpPr>
          <p:cNvPr id="6" name="组合 5">
            <a:extLst>
              <a:ext uri="{FF2B5EF4-FFF2-40B4-BE49-F238E27FC236}">
                <a16:creationId xmlns:a16="http://schemas.microsoft.com/office/drawing/2014/main" id="{21736FE5-0437-0926-D3F5-3611528A7C48}"/>
              </a:ext>
            </a:extLst>
          </p:cNvPr>
          <p:cNvGrpSpPr/>
          <p:nvPr/>
        </p:nvGrpSpPr>
        <p:grpSpPr>
          <a:xfrm>
            <a:off x="1773369" y="3624144"/>
            <a:ext cx="8547539" cy="2387259"/>
            <a:chOff x="1710547" y="3429000"/>
            <a:chExt cx="8547539" cy="2387259"/>
          </a:xfrm>
        </p:grpSpPr>
        <p:pic>
          <p:nvPicPr>
            <p:cNvPr id="3" name="图片 2">
              <a:extLst>
                <a:ext uri="{FF2B5EF4-FFF2-40B4-BE49-F238E27FC236}">
                  <a16:creationId xmlns:a16="http://schemas.microsoft.com/office/drawing/2014/main" id="{4075332E-4EFD-33AD-4F37-70868011CA7B}"/>
                </a:ext>
              </a:extLst>
            </p:cNvPr>
            <p:cNvPicPr>
              <a:picLocks noChangeAspect="1"/>
            </p:cNvPicPr>
            <p:nvPr/>
          </p:nvPicPr>
          <p:blipFill>
            <a:blip r:embed="rId6"/>
            <a:stretch>
              <a:fillRect/>
            </a:stretch>
          </p:blipFill>
          <p:spPr>
            <a:xfrm>
              <a:off x="1710547" y="3429000"/>
              <a:ext cx="8547539" cy="711237"/>
            </a:xfrm>
            <a:prstGeom prst="rect">
              <a:avLst/>
            </a:prstGeom>
          </p:spPr>
        </p:pic>
        <p:pic>
          <p:nvPicPr>
            <p:cNvPr id="5" name="图片 4">
              <a:extLst>
                <a:ext uri="{FF2B5EF4-FFF2-40B4-BE49-F238E27FC236}">
                  <a16:creationId xmlns:a16="http://schemas.microsoft.com/office/drawing/2014/main" id="{95CB1438-FB39-CDBA-1731-FCC85A61544E}"/>
                </a:ext>
              </a:extLst>
            </p:cNvPr>
            <p:cNvPicPr>
              <a:picLocks noChangeAspect="1"/>
            </p:cNvPicPr>
            <p:nvPr/>
          </p:nvPicPr>
          <p:blipFill>
            <a:blip r:embed="rId7"/>
            <a:stretch>
              <a:fillRect/>
            </a:stretch>
          </p:blipFill>
          <p:spPr>
            <a:xfrm>
              <a:off x="1770874" y="3987365"/>
              <a:ext cx="8426883" cy="1828894"/>
            </a:xfrm>
            <a:prstGeom prst="rect">
              <a:avLst/>
            </a:prstGeom>
          </p:spPr>
        </p:pic>
      </p:grpSp>
    </p:spTree>
    <p:extLst>
      <p:ext uri="{BB962C8B-B14F-4D97-AF65-F5344CB8AC3E}">
        <p14:creationId xmlns:p14="http://schemas.microsoft.com/office/powerpoint/2010/main" val="55973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9CF898E-87FD-D368-77EA-65EBF5FBF4AE}"/>
              </a:ext>
            </a:extLst>
          </p:cNvPr>
          <p:cNvPicPr>
            <a:picLocks noChangeAspect="1"/>
          </p:cNvPicPr>
          <p:nvPr/>
        </p:nvPicPr>
        <p:blipFill>
          <a:blip r:embed="rId3"/>
          <a:stretch>
            <a:fillRect/>
          </a:stretch>
        </p:blipFill>
        <p:spPr>
          <a:xfrm>
            <a:off x="2481740" y="577867"/>
            <a:ext cx="7661348" cy="5375891"/>
          </a:xfrm>
          <a:prstGeom prst="rect">
            <a:avLst/>
          </a:prstGeom>
        </p:spPr>
      </p:pic>
      <p:sp>
        <p:nvSpPr>
          <p:cNvPr id="2" name="文本框 1">
            <a:extLst>
              <a:ext uri="{FF2B5EF4-FFF2-40B4-BE49-F238E27FC236}">
                <a16:creationId xmlns:a16="http://schemas.microsoft.com/office/drawing/2014/main" id="{383AF0CF-6D96-47BB-1D79-8A3F4AD8D377}"/>
              </a:ext>
            </a:extLst>
          </p:cNvPr>
          <p:cNvSpPr txBox="1"/>
          <p:nvPr/>
        </p:nvSpPr>
        <p:spPr>
          <a:xfrm>
            <a:off x="533911" y="362078"/>
            <a:ext cx="2025181"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Contribution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08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0E7372B-72C6-F9CF-590A-E88D23068321}"/>
              </a:ext>
            </a:extLst>
          </p:cNvPr>
          <p:cNvSpPr txBox="1"/>
          <p:nvPr/>
        </p:nvSpPr>
        <p:spPr>
          <a:xfrm>
            <a:off x="533911" y="362078"/>
            <a:ext cx="202518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Content</a:t>
            </a:r>
            <a:endParaRPr lang="zh-CN" altLang="en-US" sz="28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ABE4A84-C528-7640-F501-657B646D3EE8}"/>
              </a:ext>
            </a:extLst>
          </p:cNvPr>
          <p:cNvSpPr txBox="1"/>
          <p:nvPr/>
        </p:nvSpPr>
        <p:spPr>
          <a:xfrm>
            <a:off x="2694339" y="1779938"/>
            <a:ext cx="7950394" cy="279595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Abstract</a:t>
            </a:r>
          </a:p>
          <a:p>
            <a:pPr marL="342900" indent="-34290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Introduction</a:t>
            </a:r>
            <a:endParaRPr lang="zh-CN" altLang="en-US"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400" dirty="0" err="1">
                <a:latin typeface="Times New Roman" panose="02020603050405020304" pitchFamily="18" charset="0"/>
                <a:cs typeface="Times New Roman" panose="02020603050405020304" pitchFamily="18" charset="0"/>
              </a:rPr>
              <a:t>Unlinkability</a:t>
            </a:r>
            <a:r>
              <a:rPr lang="en-US" altLang="zh-CN" sz="2400" dirty="0">
                <a:latin typeface="Times New Roman" panose="02020603050405020304" pitchFamily="18" charset="0"/>
                <a:cs typeface="Times New Roman" panose="02020603050405020304" pitchFamily="18" charset="0"/>
              </a:rPr>
              <a:t> Redactable Signatures</a:t>
            </a:r>
            <a:endParaRPr lang="zh-CN" altLang="en-US"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Anonymous Credentials System</a:t>
            </a:r>
          </a:p>
          <a:p>
            <a:pPr marL="342900" indent="-34290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Revocation for Group Signature with Redactable Signature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388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63A78F-BC72-DA75-94E1-AED945C044B6}"/>
              </a:ext>
            </a:extLst>
          </p:cNvPr>
          <p:cNvPicPr>
            <a:picLocks noChangeAspect="1"/>
          </p:cNvPicPr>
          <p:nvPr/>
        </p:nvPicPr>
        <p:blipFill>
          <a:blip r:embed="rId3"/>
          <a:stretch>
            <a:fillRect/>
          </a:stretch>
        </p:blipFill>
        <p:spPr>
          <a:xfrm>
            <a:off x="3190618" y="335986"/>
            <a:ext cx="7156729" cy="1479113"/>
          </a:xfrm>
          <a:prstGeom prst="rect">
            <a:avLst/>
          </a:prstGeom>
        </p:spPr>
      </p:pic>
      <p:pic>
        <p:nvPicPr>
          <p:cNvPr id="5" name="图片 4">
            <a:extLst>
              <a:ext uri="{FF2B5EF4-FFF2-40B4-BE49-F238E27FC236}">
                <a16:creationId xmlns:a16="http://schemas.microsoft.com/office/drawing/2014/main" id="{1FEE691A-72E1-97DA-3AF1-1ED1CA03CA7C}"/>
              </a:ext>
            </a:extLst>
          </p:cNvPr>
          <p:cNvPicPr>
            <a:picLocks noChangeAspect="1"/>
          </p:cNvPicPr>
          <p:nvPr/>
        </p:nvPicPr>
        <p:blipFill>
          <a:blip r:embed="rId4"/>
          <a:stretch>
            <a:fillRect/>
          </a:stretch>
        </p:blipFill>
        <p:spPr>
          <a:xfrm>
            <a:off x="3237441" y="1815868"/>
            <a:ext cx="7231191" cy="3244213"/>
          </a:xfrm>
          <a:prstGeom prst="rect">
            <a:avLst/>
          </a:prstGeom>
        </p:spPr>
      </p:pic>
      <p:pic>
        <p:nvPicPr>
          <p:cNvPr id="7" name="图片 6">
            <a:extLst>
              <a:ext uri="{FF2B5EF4-FFF2-40B4-BE49-F238E27FC236}">
                <a16:creationId xmlns:a16="http://schemas.microsoft.com/office/drawing/2014/main" id="{8CCB07C7-8E27-5DE3-1116-C4EC58978A34}"/>
              </a:ext>
            </a:extLst>
          </p:cNvPr>
          <p:cNvPicPr>
            <a:picLocks noChangeAspect="1"/>
          </p:cNvPicPr>
          <p:nvPr/>
        </p:nvPicPr>
        <p:blipFill>
          <a:blip r:embed="rId5"/>
          <a:stretch>
            <a:fillRect/>
          </a:stretch>
        </p:blipFill>
        <p:spPr>
          <a:xfrm>
            <a:off x="3320793" y="5060081"/>
            <a:ext cx="6896377" cy="1730186"/>
          </a:xfrm>
          <a:prstGeom prst="rect">
            <a:avLst/>
          </a:prstGeom>
        </p:spPr>
      </p:pic>
      <p:sp>
        <p:nvSpPr>
          <p:cNvPr id="2" name="文本框 1">
            <a:extLst>
              <a:ext uri="{FF2B5EF4-FFF2-40B4-BE49-F238E27FC236}">
                <a16:creationId xmlns:a16="http://schemas.microsoft.com/office/drawing/2014/main" id="{91B121FB-7F9F-358B-F2C1-C3703B27AFA7}"/>
              </a:ext>
            </a:extLst>
          </p:cNvPr>
          <p:cNvSpPr txBox="1"/>
          <p:nvPr/>
        </p:nvSpPr>
        <p:spPr>
          <a:xfrm>
            <a:off x="466404" y="509364"/>
            <a:ext cx="2283569" cy="1200329"/>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Unlinkability</a:t>
            </a:r>
            <a:r>
              <a:rPr lang="en-US" altLang="zh-CN" sz="2400" dirty="0">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Redactable </a:t>
            </a:r>
          </a:p>
          <a:p>
            <a:r>
              <a:rPr lang="en-US" altLang="zh-CN" sz="2400" dirty="0">
                <a:latin typeface="Times New Roman" panose="02020603050405020304" pitchFamily="18" charset="0"/>
                <a:cs typeface="Times New Roman" panose="02020603050405020304" pitchFamily="18" charset="0"/>
              </a:rPr>
              <a:t>Signatures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045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5C6DF9-858B-3B13-60AE-1A6280C2AA33}"/>
              </a:ext>
            </a:extLst>
          </p:cNvPr>
          <p:cNvPicPr>
            <a:picLocks noChangeAspect="1"/>
          </p:cNvPicPr>
          <p:nvPr/>
        </p:nvPicPr>
        <p:blipFill>
          <a:blip r:embed="rId2"/>
          <a:stretch>
            <a:fillRect/>
          </a:stretch>
        </p:blipFill>
        <p:spPr>
          <a:xfrm>
            <a:off x="2466730" y="841186"/>
            <a:ext cx="7464670" cy="2292613"/>
          </a:xfrm>
          <a:prstGeom prst="rect">
            <a:avLst/>
          </a:prstGeom>
        </p:spPr>
      </p:pic>
      <p:pic>
        <p:nvPicPr>
          <p:cNvPr id="5" name="图片 4">
            <a:extLst>
              <a:ext uri="{FF2B5EF4-FFF2-40B4-BE49-F238E27FC236}">
                <a16:creationId xmlns:a16="http://schemas.microsoft.com/office/drawing/2014/main" id="{98E0AE42-C628-3637-DAF1-B6671ED614F5}"/>
              </a:ext>
            </a:extLst>
          </p:cNvPr>
          <p:cNvPicPr>
            <a:picLocks noChangeAspect="1"/>
          </p:cNvPicPr>
          <p:nvPr/>
        </p:nvPicPr>
        <p:blipFill>
          <a:blip r:embed="rId3"/>
          <a:stretch>
            <a:fillRect/>
          </a:stretch>
        </p:blipFill>
        <p:spPr>
          <a:xfrm>
            <a:off x="2466730" y="3316187"/>
            <a:ext cx="7464670" cy="2274039"/>
          </a:xfrm>
          <a:prstGeom prst="rect">
            <a:avLst/>
          </a:prstGeom>
        </p:spPr>
      </p:pic>
      <p:pic>
        <p:nvPicPr>
          <p:cNvPr id="4" name="图片 3">
            <a:extLst>
              <a:ext uri="{FF2B5EF4-FFF2-40B4-BE49-F238E27FC236}">
                <a16:creationId xmlns:a16="http://schemas.microsoft.com/office/drawing/2014/main" id="{6BF5B113-91C5-68AE-25F6-4152E063C89C}"/>
              </a:ext>
            </a:extLst>
          </p:cNvPr>
          <p:cNvPicPr>
            <a:picLocks noChangeAspect="1"/>
          </p:cNvPicPr>
          <p:nvPr/>
        </p:nvPicPr>
        <p:blipFill>
          <a:blip r:embed="rId4"/>
          <a:stretch>
            <a:fillRect/>
          </a:stretch>
        </p:blipFill>
        <p:spPr>
          <a:xfrm>
            <a:off x="8948945" y="1243711"/>
            <a:ext cx="1657435" cy="381020"/>
          </a:xfrm>
          <a:prstGeom prst="rect">
            <a:avLst/>
          </a:prstGeom>
        </p:spPr>
      </p:pic>
    </p:spTree>
    <p:extLst>
      <p:ext uri="{BB962C8B-B14F-4D97-AF65-F5344CB8AC3E}">
        <p14:creationId xmlns:p14="http://schemas.microsoft.com/office/powerpoint/2010/main" val="391867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9C3AC6-B946-3E50-9453-CA46A34A8524}"/>
              </a:ext>
            </a:extLst>
          </p:cNvPr>
          <p:cNvPicPr>
            <a:picLocks noChangeAspect="1"/>
          </p:cNvPicPr>
          <p:nvPr/>
        </p:nvPicPr>
        <p:blipFill>
          <a:blip r:embed="rId3"/>
          <a:stretch>
            <a:fillRect/>
          </a:stretch>
        </p:blipFill>
        <p:spPr>
          <a:xfrm>
            <a:off x="1269758" y="965094"/>
            <a:ext cx="9423884" cy="4102311"/>
          </a:xfrm>
          <a:prstGeom prst="rect">
            <a:avLst/>
          </a:prstGeom>
        </p:spPr>
      </p:pic>
    </p:spTree>
    <p:extLst>
      <p:ext uri="{BB962C8B-B14F-4D97-AF65-F5344CB8AC3E}">
        <p14:creationId xmlns:p14="http://schemas.microsoft.com/office/powerpoint/2010/main" val="154362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BA0FB8-E417-C63C-C973-FB748B43090E}"/>
              </a:ext>
            </a:extLst>
          </p:cNvPr>
          <p:cNvPicPr>
            <a:picLocks noChangeAspect="1"/>
          </p:cNvPicPr>
          <p:nvPr/>
        </p:nvPicPr>
        <p:blipFill>
          <a:blip r:embed="rId2"/>
          <a:stretch>
            <a:fillRect/>
          </a:stretch>
        </p:blipFill>
        <p:spPr>
          <a:xfrm>
            <a:off x="3097852" y="344932"/>
            <a:ext cx="5284148" cy="4646167"/>
          </a:xfrm>
          <a:prstGeom prst="rect">
            <a:avLst/>
          </a:prstGeom>
        </p:spPr>
      </p:pic>
      <p:pic>
        <p:nvPicPr>
          <p:cNvPr id="6" name="图片 5">
            <a:extLst>
              <a:ext uri="{FF2B5EF4-FFF2-40B4-BE49-F238E27FC236}">
                <a16:creationId xmlns:a16="http://schemas.microsoft.com/office/drawing/2014/main" id="{0FE97C76-48DB-ADE4-70FB-4DCDCA91BE47}"/>
              </a:ext>
            </a:extLst>
          </p:cNvPr>
          <p:cNvPicPr>
            <a:picLocks noChangeAspect="1"/>
          </p:cNvPicPr>
          <p:nvPr/>
        </p:nvPicPr>
        <p:blipFill>
          <a:blip r:embed="rId3"/>
          <a:stretch>
            <a:fillRect/>
          </a:stretch>
        </p:blipFill>
        <p:spPr>
          <a:xfrm>
            <a:off x="3157491" y="5045100"/>
            <a:ext cx="5224509" cy="1406598"/>
          </a:xfrm>
          <a:prstGeom prst="rect">
            <a:avLst/>
          </a:prstGeom>
        </p:spPr>
      </p:pic>
    </p:spTree>
    <p:extLst>
      <p:ext uri="{BB962C8B-B14F-4D97-AF65-F5344CB8AC3E}">
        <p14:creationId xmlns:p14="http://schemas.microsoft.com/office/powerpoint/2010/main" val="1928106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60CE03-E4C7-538C-1895-0BBE32CB31BE}"/>
              </a:ext>
            </a:extLst>
          </p:cNvPr>
          <p:cNvPicPr>
            <a:picLocks noChangeAspect="1"/>
          </p:cNvPicPr>
          <p:nvPr/>
        </p:nvPicPr>
        <p:blipFill>
          <a:blip r:embed="rId2"/>
          <a:stretch>
            <a:fillRect/>
          </a:stretch>
        </p:blipFill>
        <p:spPr>
          <a:xfrm>
            <a:off x="1911105" y="1063938"/>
            <a:ext cx="7925045" cy="5136995"/>
          </a:xfrm>
          <a:prstGeom prst="rect">
            <a:avLst/>
          </a:prstGeom>
        </p:spPr>
      </p:pic>
      <p:sp>
        <p:nvSpPr>
          <p:cNvPr id="4" name="文本框 3">
            <a:extLst>
              <a:ext uri="{FF2B5EF4-FFF2-40B4-BE49-F238E27FC236}">
                <a16:creationId xmlns:a16="http://schemas.microsoft.com/office/drawing/2014/main" id="{74E03D67-7F6A-D315-8AC1-CC5BAF08ACBF}"/>
              </a:ext>
            </a:extLst>
          </p:cNvPr>
          <p:cNvSpPr txBox="1"/>
          <p:nvPr/>
        </p:nvSpPr>
        <p:spPr>
          <a:xfrm>
            <a:off x="355600" y="374650"/>
            <a:ext cx="54610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Group Signature with Time-bound Keys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655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4B5DB3-9B2D-71AC-4E98-DCC89F1FC43C}"/>
              </a:ext>
            </a:extLst>
          </p:cNvPr>
          <p:cNvPicPr>
            <a:picLocks noChangeAspect="1"/>
          </p:cNvPicPr>
          <p:nvPr/>
        </p:nvPicPr>
        <p:blipFill>
          <a:blip r:embed="rId2"/>
          <a:stretch>
            <a:fillRect/>
          </a:stretch>
        </p:blipFill>
        <p:spPr>
          <a:xfrm>
            <a:off x="1232417" y="572483"/>
            <a:ext cx="7517875" cy="1360623"/>
          </a:xfrm>
          <a:prstGeom prst="rect">
            <a:avLst/>
          </a:prstGeom>
        </p:spPr>
      </p:pic>
      <p:sp>
        <p:nvSpPr>
          <p:cNvPr id="4" name="文本框 3">
            <a:extLst>
              <a:ext uri="{FF2B5EF4-FFF2-40B4-BE49-F238E27FC236}">
                <a16:creationId xmlns:a16="http://schemas.microsoft.com/office/drawing/2014/main" id="{C520C175-2B80-1C71-4B5A-7414C2BF4484}"/>
              </a:ext>
            </a:extLst>
          </p:cNvPr>
          <p:cNvSpPr txBox="1"/>
          <p:nvPr/>
        </p:nvSpPr>
        <p:spPr>
          <a:xfrm>
            <a:off x="1405353" y="1976087"/>
            <a:ext cx="930766"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Join</a:t>
            </a:r>
            <a:endParaRPr lang="zh-CN" altLang="en-US" b="1"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8067749-C9B0-9788-327C-C73C1CC33CB2}"/>
              </a:ext>
            </a:extLst>
          </p:cNvPr>
          <p:cNvSpPr txBox="1"/>
          <p:nvPr/>
        </p:nvSpPr>
        <p:spPr>
          <a:xfrm>
            <a:off x="2359367" y="2332099"/>
            <a:ext cx="11144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Number k</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CFF51BC-C9CD-7F77-1D3B-7CFFC1D060C9}"/>
              </a:ext>
            </a:extLst>
          </p:cNvPr>
          <p:cNvSpPr txBox="1"/>
          <p:nvPr/>
        </p:nvSpPr>
        <p:spPr>
          <a:xfrm>
            <a:off x="6376254" y="2290187"/>
            <a:ext cx="152477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Group manger</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6640E-2442-34EF-53E1-6E99374D45F3}"/>
                  </a:ext>
                </a:extLst>
              </p:cNvPr>
              <p:cNvSpPr txBox="1"/>
              <p:nvPr/>
            </p:nvSpPr>
            <p:spPr>
              <a:xfrm>
                <a:off x="2223201" y="2781835"/>
                <a:ext cx="1284148" cy="454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a:latin typeface="Cambria Math" panose="02040503050406030204" pitchFamily="18" charset="0"/>
                            </a:rPr>
                            <m:t>𝗌</m:t>
                          </m:r>
                          <m:r>
                            <a:rPr lang="zh-CN" altLang="en-US" sz="1600" i="0">
                              <a:latin typeface="Cambria Math" panose="02040503050406030204" pitchFamily="18" charset="0"/>
                            </a:rPr>
                            <m:t>𝗄</m:t>
                          </m:r>
                        </m:e>
                        <m:sub>
                          <m:r>
                            <a:rPr lang="zh-CN" altLang="en-US" sz="1600" i="1">
                              <a:latin typeface="Cambria Math" panose="02040503050406030204" pitchFamily="18" charset="0"/>
                            </a:rPr>
                            <m:t>𝑘</m:t>
                          </m:r>
                        </m:sub>
                      </m:sSub>
                      <m:limUpp>
                        <m:limUppPr>
                          <m:ctrlPr>
                            <a:rPr lang="zh-CN" altLang="en-US" sz="1600" i="1">
                              <a:solidFill>
                                <a:srgbClr val="836967"/>
                              </a:solidFill>
                              <a:latin typeface="Cambria Math" panose="02040503050406030204" pitchFamily="18" charset="0"/>
                            </a:rPr>
                          </m:ctrlPr>
                        </m:limUppPr>
                        <m:e>
                          <m:r>
                            <a:rPr lang="zh-CN" altLang="en-US" sz="1600" i="0">
                              <a:latin typeface="Cambria Math" panose="02040503050406030204" pitchFamily="18" charset="0"/>
                            </a:rPr>
                            <m:t>←</m:t>
                          </m:r>
                        </m:e>
                        <m:lim>
                          <m:box>
                            <m:boxPr>
                              <m:ctrlPr>
                                <a:rPr lang="zh-CN" altLang="en-US" sz="1600" i="1">
                                  <a:solidFill>
                                    <a:srgbClr val="836967"/>
                                  </a:solidFill>
                                  <a:latin typeface="Cambria Math" panose="02040503050406030204" pitchFamily="18" charset="0"/>
                                </a:rPr>
                              </m:ctrlPr>
                            </m:boxPr>
                            <m:e>
                              <m:r>
                                <a:rPr lang="zh-CN" altLang="en-US" sz="1600" i="0">
                                  <a:latin typeface="Cambria Math" panose="02040503050406030204" pitchFamily="18" charset="0"/>
                                </a:rPr>
                                <m:t>$</m:t>
                              </m:r>
                            </m:e>
                          </m:box>
                        </m:lim>
                      </m:limUpp>
                      <m:sSub>
                        <m:sSubPr>
                          <m:ctrlPr>
                            <a:rPr lang="zh-CN" altLang="en-US" sz="1600" i="1">
                              <a:solidFill>
                                <a:srgbClr val="836967"/>
                              </a:solidFill>
                              <a:latin typeface="Cambria Math" panose="02040503050406030204" pitchFamily="18" charset="0"/>
                            </a:rPr>
                          </m:ctrlPr>
                        </m:sSubPr>
                        <m:e>
                          <m:r>
                            <a:rPr lang="zh-CN" altLang="en-US" sz="1600" i="0">
                              <a:latin typeface="Cambria Math" panose="02040503050406030204" pitchFamily="18" charset="0"/>
                            </a:rPr>
                            <m:t>ℤ</m:t>
                          </m:r>
                        </m:e>
                        <m:sub>
                          <m:r>
                            <a:rPr lang="zh-CN" altLang="en-US" sz="1600" i="1">
                              <a:latin typeface="Cambria Math" panose="02040503050406030204" pitchFamily="18" charset="0"/>
                            </a:rPr>
                            <m:t>𝑝</m:t>
                          </m:r>
                        </m:sub>
                      </m:sSub>
                    </m:oMath>
                  </m:oMathPara>
                </a14:m>
                <a:endParaRPr lang="zh-CN" altLang="en-US" sz="1600" dirty="0"/>
              </a:p>
            </p:txBody>
          </p:sp>
        </mc:Choice>
        <mc:Fallback xmlns="">
          <p:sp>
            <p:nvSpPr>
              <p:cNvPr id="10" name="文本框 9">
                <a:extLst>
                  <a:ext uri="{FF2B5EF4-FFF2-40B4-BE49-F238E27FC236}">
                    <a16:creationId xmlns:a16="http://schemas.microsoft.com/office/drawing/2014/main" id="{9306640E-2442-34EF-53E1-6E99374D45F3}"/>
                  </a:ext>
                </a:extLst>
              </p:cNvPr>
              <p:cNvSpPr txBox="1">
                <a:spLocks noRot="1" noChangeAspect="1" noMove="1" noResize="1" noEditPoints="1" noAdjustHandles="1" noChangeArrowheads="1" noChangeShapeType="1" noTextEdit="1"/>
              </p:cNvSpPr>
              <p:nvPr/>
            </p:nvSpPr>
            <p:spPr>
              <a:xfrm>
                <a:off x="2223201" y="2781835"/>
                <a:ext cx="1284148" cy="454548"/>
              </a:xfrm>
              <a:prstGeom prst="rect">
                <a:avLst/>
              </a:prstGeom>
              <a:blipFill>
                <a:blip r:embed="rId3"/>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EC98D82-D888-6689-C1F4-0F47A7BAC7CD}"/>
                  </a:ext>
                </a:extLst>
              </p:cNvPr>
              <p:cNvSpPr txBox="1"/>
              <p:nvPr/>
            </p:nvSpPr>
            <p:spPr>
              <a:xfrm>
                <a:off x="6376254" y="2866466"/>
                <a:ext cx="1472859" cy="347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𝑔</m:t>
                          </m:r>
                        </m:e>
                        <m: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𝗌𝗄</m:t>
                              </m:r>
                            </m:e>
                            <m:sub>
                              <m:r>
                                <a:rPr lang="en-US" altLang="zh-CN" sz="1600" i="1">
                                  <a:latin typeface="Cambria Math" panose="02040503050406030204" pitchFamily="18" charset="0"/>
                                </a:rPr>
                                <m:t>𝑘</m:t>
                              </m:r>
                            </m:sub>
                          </m:sSub>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𝑔</m:t>
                              </m:r>
                            </m:e>
                          </m:acc>
                        </m:e>
                        <m: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𝗌𝗄</m:t>
                              </m:r>
                            </m:e>
                            <m:sub>
                              <m:r>
                                <a:rPr lang="en-US" altLang="zh-CN" sz="1600" i="1">
                                  <a:latin typeface="Cambria Math" panose="02040503050406030204" pitchFamily="18" charset="0"/>
                                </a:rPr>
                                <m:t>𝑘</m:t>
                              </m:r>
                            </m:sub>
                          </m:sSub>
                        </m:sup>
                      </m:sSup>
                      <m:r>
                        <a:rPr lang="en-US" altLang="zh-CN" sz="1600" i="1">
                          <a:latin typeface="Cambria Math" panose="02040503050406030204" pitchFamily="18" charset="0"/>
                        </a:rPr>
                        <m:t>)</m:t>
                      </m:r>
                    </m:oMath>
                  </m:oMathPara>
                </a14:m>
                <a:endParaRPr lang="zh-CN" altLang="zh-CN" sz="1600" dirty="0"/>
              </a:p>
            </p:txBody>
          </p:sp>
        </mc:Choice>
        <mc:Fallback xmlns="">
          <p:sp>
            <p:nvSpPr>
              <p:cNvPr id="11" name="文本框 10">
                <a:extLst>
                  <a:ext uri="{FF2B5EF4-FFF2-40B4-BE49-F238E27FC236}">
                    <a16:creationId xmlns:a16="http://schemas.microsoft.com/office/drawing/2014/main" id="{BEC98D82-D888-6689-C1F4-0F47A7BAC7CD}"/>
                  </a:ext>
                </a:extLst>
              </p:cNvPr>
              <p:cNvSpPr txBox="1">
                <a:spLocks noRot="1" noChangeAspect="1" noMove="1" noResize="1" noEditPoints="1" noAdjustHandles="1" noChangeArrowheads="1" noChangeShapeType="1" noTextEdit="1"/>
              </p:cNvSpPr>
              <p:nvPr/>
            </p:nvSpPr>
            <p:spPr>
              <a:xfrm>
                <a:off x="6376254" y="2866466"/>
                <a:ext cx="1472859" cy="347788"/>
              </a:xfrm>
              <a:prstGeom prst="rect">
                <a:avLst/>
              </a:prstGeom>
              <a:blipFill>
                <a:blip r:embed="rId4"/>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B2B3AF1-3968-90C4-0DAB-A56C3089FFDB}"/>
                  </a:ext>
                </a:extLst>
              </p:cNvPr>
              <p:cNvSpPr txBox="1"/>
              <p:nvPr/>
            </p:nvSpPr>
            <p:spPr>
              <a:xfrm>
                <a:off x="2163261" y="3533465"/>
                <a:ext cx="1868691" cy="338554"/>
              </a:xfrm>
              <a:prstGeom prst="rect">
                <a:avLst/>
              </a:prstGeom>
              <a:noFill/>
            </p:spPr>
            <p:txBody>
              <a:bodyPr wrap="square" rtlCol="0">
                <a:spAutoFit/>
              </a:bodyPr>
              <a:lstStyle/>
              <a:p>
                <a14:m>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a:latin typeface="Cambria Math" panose="02040503050406030204" pitchFamily="18" charset="0"/>
                          </a:rPr>
                          <m:t>𝗌</m:t>
                        </m:r>
                        <m:r>
                          <a:rPr lang="zh-CN" altLang="en-US" sz="1600" i="0">
                            <a:latin typeface="Cambria Math" panose="02040503050406030204" pitchFamily="18" charset="0"/>
                          </a:rPr>
                          <m:t>𝗄</m:t>
                        </m:r>
                      </m:e>
                      <m:sub>
                        <m:r>
                          <a:rPr lang="zh-CN" altLang="en-US" sz="1600" i="1">
                            <a:latin typeface="Cambria Math" panose="02040503050406030204" pitchFamily="18" charset="0"/>
                          </a:rPr>
                          <m:t>𝑘</m:t>
                        </m:r>
                      </m:sub>
                    </m:sSub>
                  </m:oMath>
                </a14:m>
                <a:r>
                  <a:rPr lang="zh-CN" altLang="en-US" sz="1600" dirty="0"/>
                  <a:t>的知识证明</a:t>
                </a:r>
              </a:p>
            </p:txBody>
          </p:sp>
        </mc:Choice>
        <mc:Fallback xmlns="">
          <p:sp>
            <p:nvSpPr>
              <p:cNvPr id="12" name="文本框 11">
                <a:extLst>
                  <a:ext uri="{FF2B5EF4-FFF2-40B4-BE49-F238E27FC236}">
                    <a16:creationId xmlns:a16="http://schemas.microsoft.com/office/drawing/2014/main" id="{1B2B3AF1-3968-90C4-0DAB-A56C3089FFDB}"/>
                  </a:ext>
                </a:extLst>
              </p:cNvPr>
              <p:cNvSpPr txBox="1">
                <a:spLocks noRot="1" noChangeAspect="1" noMove="1" noResize="1" noEditPoints="1" noAdjustHandles="1" noChangeArrowheads="1" noChangeShapeType="1" noTextEdit="1"/>
              </p:cNvSpPr>
              <p:nvPr/>
            </p:nvSpPr>
            <p:spPr>
              <a:xfrm>
                <a:off x="2163261" y="3533465"/>
                <a:ext cx="1868691" cy="338554"/>
              </a:xfrm>
              <a:prstGeom prst="rect">
                <a:avLst/>
              </a:prstGeom>
              <a:blipFill>
                <a:blip r:embed="rId5"/>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7302433-B193-F92F-6233-7B23239148F9}"/>
                  </a:ext>
                </a:extLst>
              </p:cNvPr>
              <p:cNvSpPr txBox="1"/>
              <p:nvPr/>
            </p:nvSpPr>
            <p:spPr>
              <a:xfrm>
                <a:off x="6172595" y="3540418"/>
                <a:ext cx="4038089" cy="347788"/>
              </a:xfrm>
              <a:prstGeom prst="rect">
                <a:avLst/>
              </a:prstGeom>
              <a:noFill/>
            </p:spPr>
            <p:txBody>
              <a:bodyPr wrap="square" rtlCol="0">
                <a:spAutoFit/>
              </a:bodyPr>
              <a:lstStyle/>
              <a:p>
                <a:r>
                  <a:rPr lang="zh-CN" altLang="en-US" sz="1600" dirty="0"/>
                  <a:t>证明有效，且</a:t>
                </a:r>
                <a14:m>
                  <m:oMath xmlns:m="http://schemas.openxmlformats.org/officeDocument/2006/math">
                    <m:r>
                      <a:rPr lang="en-US" altLang="zh-CN" sz="1600" i="1" smtClean="0">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600" i="1"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𝑔</m:t>
                        </m:r>
                      </m:e>
                      <m:sup>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𝗌𝗄</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𝑘</m:t>
                            </m:r>
                          </m:sub>
                        </m:sSub>
                      </m:sup>
                    </m:s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a:effectLst/>
                            <a:latin typeface="Cambria Math" panose="02040503050406030204" pitchFamily="18" charset="0"/>
                            <a:ea typeface="Cambria Math" panose="02040503050406030204" pitchFamily="18" charset="0"/>
                          </a:rPr>
                        </m:ctrlPr>
                      </m:acc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𝑔</m:t>
                        </m:r>
                      </m:e>
                    </m:acc>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rPr>
                        </m:ctrlPr>
                      </m:sSupPr>
                      <m:e>
                        <m:acc>
                          <m:accPr>
                            <m:chr m:val="̃"/>
                            <m:ctrlPr>
                              <a:rPr lang="zh-CN" altLang="zh-CN" sz="1600" i="1">
                                <a:effectLst/>
                                <a:latin typeface="Cambria Math" panose="02040503050406030204" pitchFamily="18" charset="0"/>
                                <a:ea typeface="Cambria Math" panose="02040503050406030204" pitchFamily="18" charset="0"/>
                              </a:rPr>
                            </m:ctrlPr>
                          </m:acc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𝑔</m:t>
                            </m:r>
                          </m:e>
                        </m:acc>
                      </m:e>
                      <m:sup>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𝗌𝗄</m:t>
                            </m:r>
                          </m:e>
                          <m:sub>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𝑘</m:t>
                            </m:r>
                          </m:sub>
                        </m:sSub>
                      </m:sup>
                    </m:sSup>
                    <m:r>
                      <a:rPr lang="en-US" altLang="zh-CN" sz="1600" i="1">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en-US" sz="1600" dirty="0"/>
              </a:p>
            </p:txBody>
          </p:sp>
        </mc:Choice>
        <mc:Fallback xmlns="">
          <p:sp>
            <p:nvSpPr>
              <p:cNvPr id="13" name="文本框 12">
                <a:extLst>
                  <a:ext uri="{FF2B5EF4-FFF2-40B4-BE49-F238E27FC236}">
                    <a16:creationId xmlns:a16="http://schemas.microsoft.com/office/drawing/2014/main" id="{77302433-B193-F92F-6233-7B23239148F9}"/>
                  </a:ext>
                </a:extLst>
              </p:cNvPr>
              <p:cNvSpPr txBox="1">
                <a:spLocks noRot="1" noChangeAspect="1" noMove="1" noResize="1" noEditPoints="1" noAdjustHandles="1" noChangeArrowheads="1" noChangeShapeType="1" noTextEdit="1"/>
              </p:cNvSpPr>
              <p:nvPr/>
            </p:nvSpPr>
            <p:spPr>
              <a:xfrm>
                <a:off x="6172595" y="3540418"/>
                <a:ext cx="4038089" cy="347788"/>
              </a:xfrm>
              <a:prstGeom prst="rect">
                <a:avLst/>
              </a:prstGeom>
              <a:blipFill>
                <a:blip r:embed="rId6"/>
                <a:stretch>
                  <a:fillRect l="-906" t="-1754" b="-22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1EBDF35-BB93-A330-ED1A-C6377C327FC8}"/>
                  </a:ext>
                </a:extLst>
              </p:cNvPr>
              <p:cNvSpPr txBox="1"/>
              <p:nvPr/>
            </p:nvSpPr>
            <p:spPr>
              <a:xfrm>
                <a:off x="5914056" y="3949569"/>
                <a:ext cx="3899189" cy="4091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𝑔</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𝑔</m:t>
                          </m:r>
                        </m:e>
                        <m:sup>
                          <m:r>
                            <a:rPr lang="en-US" altLang="zh-CN" sz="1600" i="1">
                              <a:latin typeface="Cambria Math" panose="02040503050406030204" pitchFamily="18" charset="0"/>
                            </a:rPr>
                            <m:t>𝑥</m:t>
                          </m:r>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𝑔</m:t>
                          </m:r>
                        </m:e>
                        <m: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𝗌𝗄</m:t>
                              </m:r>
                            </m:e>
                            <m:sub>
                              <m:r>
                                <a:rPr lang="en-US" altLang="zh-CN" sz="1600" i="1">
                                  <a:latin typeface="Cambria Math" panose="02040503050406030204" pitchFamily="18" charset="0"/>
                                </a:rPr>
                                <m:t>𝑘</m:t>
                              </m:r>
                            </m:sub>
                          </m:sSub>
                        </m:sup>
                      </m:sSup>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m:t>
                          </m:r>
                        </m:e>
                        <m:sup>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rPr>
                                <m:t>𝑗</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𝒯</m:t>
                                  </m:r>
                                </m:e>
                                <m:sub>
                                  <m:r>
                                    <a:rPr lang="en-US" altLang="zh-CN" sz="1600" i="1">
                                      <a:latin typeface="Cambria Math" panose="02040503050406030204" pitchFamily="18" charset="0"/>
                                    </a:rPr>
                                    <m:t>𝑘</m:t>
                                  </m:r>
                                </m:sub>
                              </m:sSub>
                            </m:sub>
                            <m:sup/>
                            <m:e>
                              <m:r>
                                <a:rPr lang="en-US" altLang="zh-CN" sz="1600" i="1">
                                  <a:latin typeface="Cambria Math" panose="02040503050406030204" pitchFamily="18" charset="0"/>
                                </a:rPr>
                                <m:t> </m:t>
                              </m:r>
                            </m:e>
                          </m:nary>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𝑗</m:t>
                              </m:r>
                            </m:sup>
                          </m:sSup>
                        </m:sup>
                      </m:sSup>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m:t>
                          </m:r>
                        </m:e>
                        <m:sup>
                          <m:r>
                            <a:rPr lang="en-US" altLang="zh-CN" sz="1600" i="1">
                              <a:latin typeface="Cambria Math" panose="02040503050406030204" pitchFamily="18" charset="0"/>
                            </a:rPr>
                            <m:t>𝑟</m:t>
                          </m:r>
                        </m:sup>
                      </m:sSup>
                      <m:r>
                        <a:rPr lang="en-US" altLang="zh-CN" sz="1600" i="1">
                          <a:latin typeface="Cambria Math" panose="02040503050406030204" pitchFamily="18" charset="0"/>
                        </a:rPr>
                        <m:t>)</m:t>
                      </m:r>
                    </m:oMath>
                  </m:oMathPara>
                </a14:m>
                <a:endParaRPr lang="zh-CN" altLang="zh-CN" sz="1600" dirty="0"/>
              </a:p>
            </p:txBody>
          </p:sp>
        </mc:Choice>
        <mc:Fallback xmlns="">
          <p:sp>
            <p:nvSpPr>
              <p:cNvPr id="16" name="文本框 15">
                <a:extLst>
                  <a:ext uri="{FF2B5EF4-FFF2-40B4-BE49-F238E27FC236}">
                    <a16:creationId xmlns:a16="http://schemas.microsoft.com/office/drawing/2014/main" id="{01EBDF35-BB93-A330-ED1A-C6377C327FC8}"/>
                  </a:ext>
                </a:extLst>
              </p:cNvPr>
              <p:cNvSpPr txBox="1">
                <a:spLocks noRot="1" noChangeAspect="1" noMove="1" noResize="1" noEditPoints="1" noAdjustHandles="1" noChangeArrowheads="1" noChangeShapeType="1" noTextEdit="1"/>
              </p:cNvSpPr>
              <p:nvPr/>
            </p:nvSpPr>
            <p:spPr>
              <a:xfrm>
                <a:off x="5914056" y="3949569"/>
                <a:ext cx="3899189" cy="409151"/>
              </a:xfrm>
              <a:prstGeom prst="rect">
                <a:avLst/>
              </a:prstGeom>
              <a:blipFill>
                <a:blip r:embed="rId7"/>
                <a:stretch>
                  <a:fillRect t="-58209" b="-73134"/>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23EFC2F6-1BB1-A747-FE5A-0C91DAF066C6}"/>
              </a:ext>
            </a:extLst>
          </p:cNvPr>
          <p:cNvPicPr>
            <a:picLocks noChangeAspect="1"/>
          </p:cNvPicPr>
          <p:nvPr/>
        </p:nvPicPr>
        <p:blipFill rotWithShape="1">
          <a:blip r:embed="rId8"/>
          <a:srcRect r="76897"/>
          <a:stretch/>
        </p:blipFill>
        <p:spPr>
          <a:xfrm>
            <a:off x="10028739" y="3502687"/>
            <a:ext cx="891729" cy="369332"/>
          </a:xfrm>
          <a:prstGeom prst="rect">
            <a:avLst/>
          </a:prstGeom>
        </p:spPr>
      </p:pic>
      <p:pic>
        <p:nvPicPr>
          <p:cNvPr id="19" name="图片 18">
            <a:extLst>
              <a:ext uri="{FF2B5EF4-FFF2-40B4-BE49-F238E27FC236}">
                <a16:creationId xmlns:a16="http://schemas.microsoft.com/office/drawing/2014/main" id="{03D78722-D98F-69B5-D19D-BD17ECDD1F49}"/>
              </a:ext>
            </a:extLst>
          </p:cNvPr>
          <p:cNvPicPr>
            <a:picLocks noChangeAspect="1"/>
          </p:cNvPicPr>
          <p:nvPr/>
        </p:nvPicPr>
        <p:blipFill rotWithShape="1">
          <a:blip r:embed="rId8"/>
          <a:srcRect l="49846" b="-4863"/>
          <a:stretch/>
        </p:blipFill>
        <p:spPr>
          <a:xfrm>
            <a:off x="9867623" y="3905226"/>
            <a:ext cx="1935856" cy="387292"/>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51A5B0D-111C-7392-90DA-453C8410EF90}"/>
                  </a:ext>
                </a:extLst>
              </p:cNvPr>
              <p:cNvSpPr txBox="1"/>
              <p:nvPr/>
            </p:nvSpPr>
            <p:spPr>
              <a:xfrm>
                <a:off x="9665638" y="4292518"/>
                <a:ext cx="2884349" cy="338554"/>
              </a:xfrm>
              <a:prstGeom prst="rect">
                <a:avLst/>
              </a:prstGeom>
              <a:noFill/>
            </p:spPr>
            <p:txBody>
              <a:bodyPr wrap="square" rtlCol="0">
                <a:spAutoFit/>
              </a:bodyPr>
              <a:lstStyle/>
              <a:p>
                <a:r>
                  <a:rPr lang="zh-CN" altLang="en-US" sz="1600" dirty="0">
                    <a:solidFill>
                      <a:srgbClr val="FF0000"/>
                    </a:solidFill>
                  </a:rPr>
                  <a:t>当</a:t>
                </a:r>
                <a14:m>
                  <m:oMath xmlns:m="http://schemas.openxmlformats.org/officeDocument/2006/math">
                    <m:r>
                      <a:rPr lang="en-US" altLang="zh-CN" sz="1600" i="1" smtClean="0">
                        <a:solidFill>
                          <a:srgbClr val="FF0000"/>
                        </a:solidFill>
                        <a:latin typeface="Cambria Math" panose="02040503050406030204" pitchFamily="18" charset="0"/>
                      </a:rPr>
                      <m:t>𝑖</m:t>
                    </m:r>
                    <m:r>
                      <a:rPr lang="en-US" altLang="zh-CN" sz="1600" i="1" smtClean="0">
                        <a:solidFill>
                          <a:srgbClr val="FF0000"/>
                        </a:solidFill>
                        <a:latin typeface="Cambria Math" panose="02040503050406030204" pitchFamily="18" charset="0"/>
                      </a:rPr>
                      <m:t>∈</m:t>
                    </m:r>
                    <m:sSub>
                      <m:sSubPr>
                        <m:ctrlPr>
                          <a:rPr lang="zh-CN"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𝒯</m:t>
                        </m:r>
                      </m:e>
                      <m:sub>
                        <m:r>
                          <a:rPr lang="en-US" altLang="zh-CN" sz="1600" i="1">
                            <a:solidFill>
                              <a:srgbClr val="FF0000"/>
                            </a:solidFill>
                            <a:latin typeface="Cambria Math" panose="02040503050406030204" pitchFamily="18" charset="0"/>
                          </a:rPr>
                          <m:t>𝑘</m:t>
                        </m:r>
                      </m:sub>
                    </m:sSub>
                    <m:r>
                      <a:rPr lang="en-US" altLang="zh-CN" sz="1600" i="1">
                        <a:solidFill>
                          <a:srgbClr val="FF0000"/>
                        </a:solidFill>
                        <a:latin typeface="Cambria Math" panose="02040503050406030204" pitchFamily="18" charset="0"/>
                      </a:rPr>
                      <m:t>,</m:t>
                    </m:r>
                    <m:sSub>
                      <m:sSubPr>
                        <m:ctrlPr>
                          <a:rPr lang="zh-CN"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𝑚</m:t>
                        </m:r>
                      </m:e>
                      <m:sub>
                        <m:r>
                          <a:rPr lang="en-US" altLang="zh-CN" sz="1600" i="1">
                            <a:solidFill>
                              <a:srgbClr val="FF0000"/>
                            </a:solidFill>
                            <a:latin typeface="Cambria Math" panose="02040503050406030204" pitchFamily="18" charset="0"/>
                          </a:rPr>
                          <m:t>𝑖</m:t>
                        </m:r>
                      </m:sub>
                    </m:sSub>
                    <m:r>
                      <a:rPr lang="en-US" altLang="zh-CN" sz="1600" i="1">
                        <a:solidFill>
                          <a:srgbClr val="FF0000"/>
                        </a:solidFill>
                        <a:latin typeface="Cambria Math" panose="02040503050406030204" pitchFamily="18" charset="0"/>
                      </a:rPr>
                      <m:t>=</m:t>
                    </m:r>
                    <m:sSub>
                      <m:sSubPr>
                        <m:ctrlPr>
                          <a:rPr lang="zh-CN"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𝑠𝑘</m:t>
                        </m:r>
                      </m:e>
                      <m:sub>
                        <m:r>
                          <a:rPr lang="en-US" altLang="zh-CN" sz="1600" i="1">
                            <a:solidFill>
                              <a:srgbClr val="FF0000"/>
                            </a:solidFill>
                            <a:latin typeface="Cambria Math" panose="02040503050406030204" pitchFamily="18" charset="0"/>
                          </a:rPr>
                          <m:t>𝑘</m:t>
                        </m:r>
                      </m:sub>
                    </m:sSub>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𝑒𝑙𝑠𝑒</m:t>
                    </m:r>
                    <m:r>
                      <a:rPr lang="en-US" altLang="zh-CN" sz="1600" b="0" i="1" smtClean="0">
                        <a:solidFill>
                          <a:srgbClr val="FF0000"/>
                        </a:solidFill>
                        <a:latin typeface="Cambria Math" panose="02040503050406030204" pitchFamily="18" charset="0"/>
                      </a:rPr>
                      <m:t>=0</m:t>
                    </m:r>
                  </m:oMath>
                </a14:m>
                <a:endParaRPr lang="zh-CN" altLang="zh-CN" sz="1600" i="1" dirty="0">
                  <a:solidFill>
                    <a:srgbClr val="FF0000"/>
                  </a:solidFill>
                </a:endParaRPr>
              </a:p>
            </p:txBody>
          </p:sp>
        </mc:Choice>
        <mc:Fallback xmlns="">
          <p:sp>
            <p:nvSpPr>
              <p:cNvPr id="20" name="文本框 19">
                <a:extLst>
                  <a:ext uri="{FF2B5EF4-FFF2-40B4-BE49-F238E27FC236}">
                    <a16:creationId xmlns:a16="http://schemas.microsoft.com/office/drawing/2014/main" id="{051A5B0D-111C-7392-90DA-453C8410EF90}"/>
                  </a:ext>
                </a:extLst>
              </p:cNvPr>
              <p:cNvSpPr txBox="1">
                <a:spLocks noRot="1" noChangeAspect="1" noMove="1" noResize="1" noEditPoints="1" noAdjustHandles="1" noChangeArrowheads="1" noChangeShapeType="1" noTextEdit="1"/>
              </p:cNvSpPr>
              <p:nvPr/>
            </p:nvSpPr>
            <p:spPr>
              <a:xfrm>
                <a:off x="9665638" y="4292518"/>
                <a:ext cx="2884349" cy="338554"/>
              </a:xfrm>
              <a:prstGeom prst="rect">
                <a:avLst/>
              </a:prstGeom>
              <a:blipFill>
                <a:blip r:embed="rId9"/>
                <a:stretch>
                  <a:fillRect l="-1268"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E3908E-AA5E-6614-9E4D-A11A7F9ADE82}"/>
                  </a:ext>
                </a:extLst>
              </p:cNvPr>
              <p:cNvSpPr txBox="1"/>
              <p:nvPr/>
            </p:nvSpPr>
            <p:spPr>
              <a:xfrm>
                <a:off x="2336119" y="4381105"/>
                <a:ext cx="1742883" cy="338554"/>
              </a:xfrm>
              <a:prstGeom prst="rect">
                <a:avLst/>
              </a:prstGeom>
              <a:noFill/>
            </p:spPr>
            <p:txBody>
              <a:bodyPr wrap="square" rtlCol="0">
                <a:spAutoFit/>
              </a:bodyPr>
              <a:lstStyle/>
              <a:p>
                <a14:m>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Σ</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𝑉𝑒𝑟𝑖𝑓𝑦</m:t>
                    </m:r>
                  </m:oMath>
                </a14:m>
                <a:r>
                  <a:rPr lang="zh-CN" altLang="en-US" sz="1600" dirty="0"/>
                  <a:t>验证</a:t>
                </a:r>
              </a:p>
            </p:txBody>
          </p:sp>
        </mc:Choice>
        <mc:Fallback xmlns="">
          <p:sp>
            <p:nvSpPr>
              <p:cNvPr id="2" name="文本框 1">
                <a:extLst>
                  <a:ext uri="{FF2B5EF4-FFF2-40B4-BE49-F238E27FC236}">
                    <a16:creationId xmlns:a16="http://schemas.microsoft.com/office/drawing/2014/main" id="{A0E3908E-AA5E-6614-9E4D-A11A7F9ADE82}"/>
                  </a:ext>
                </a:extLst>
              </p:cNvPr>
              <p:cNvSpPr txBox="1">
                <a:spLocks noRot="1" noChangeAspect="1" noMove="1" noResize="1" noEditPoints="1" noAdjustHandles="1" noChangeArrowheads="1" noChangeShapeType="1" noTextEdit="1"/>
              </p:cNvSpPr>
              <p:nvPr/>
            </p:nvSpPr>
            <p:spPr>
              <a:xfrm>
                <a:off x="2336119" y="4381105"/>
                <a:ext cx="1742883" cy="338554"/>
              </a:xfrm>
              <a:prstGeom prst="rect">
                <a:avLst/>
              </a:prstGeom>
              <a:blipFill>
                <a:blip r:embed="rId10"/>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E13F86-28DE-A2D4-5375-68C3C1E18FEB}"/>
                  </a:ext>
                </a:extLst>
              </p:cNvPr>
              <p:cNvSpPr txBox="1"/>
              <p:nvPr/>
            </p:nvSpPr>
            <p:spPr>
              <a:xfrm>
                <a:off x="1405353" y="4845067"/>
                <a:ext cx="312982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usk</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sk</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𝒯</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9E13F86-28DE-A2D4-5375-68C3C1E18FEB}"/>
                  </a:ext>
                </a:extLst>
              </p:cNvPr>
              <p:cNvSpPr txBox="1">
                <a:spLocks noRot="1" noChangeAspect="1" noMove="1" noResize="1" noEditPoints="1" noAdjustHandles="1" noChangeArrowheads="1" noChangeShapeType="1" noTextEdit="1"/>
              </p:cNvSpPr>
              <p:nvPr/>
            </p:nvSpPr>
            <p:spPr>
              <a:xfrm>
                <a:off x="1405353" y="4845067"/>
                <a:ext cx="3129825" cy="338554"/>
              </a:xfrm>
              <a:prstGeom prst="rect">
                <a:avLst/>
              </a:prstGeom>
              <a:blipFill>
                <a:blip r:embed="rId11"/>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6B3A3C2-8DA2-9023-9ECE-209F53FA7A72}"/>
                  </a:ext>
                </a:extLst>
              </p:cNvPr>
              <p:cNvSpPr txBox="1"/>
              <p:nvPr/>
            </p:nvSpPr>
            <p:spPr>
              <a:xfrm>
                <a:off x="6308746" y="4833717"/>
                <a:ext cx="2675694" cy="349904"/>
              </a:xfrm>
              <a:prstGeom prst="rect">
                <a:avLst/>
              </a:prstGeom>
              <a:noFill/>
            </p:spPr>
            <p:txBody>
              <a:bodyPr wrap="square" rtlCol="0">
                <a:spAutoFit/>
              </a:bodyPr>
              <a:lstStyle/>
              <a:p>
                <a:r>
                  <a:rPr lang="zh-CN" altLang="en-US" sz="1600" kern="100" dirty="0">
                    <a:effectLst/>
                    <a:ea typeface="等线" panose="02010600030101010101" pitchFamily="2" charset="-122"/>
                    <a:cs typeface="Times New Roman" panose="02020603050405020304" pitchFamily="18" charset="0"/>
                  </a:rPr>
                  <a:t>存储</a:t>
                </a:r>
                <a14:m>
                  <m:oMath xmlns:m="http://schemas.openxmlformats.org/officeDocument/2006/math">
                    <m:r>
                      <a:rPr lang="en-US" altLang="zh-CN" sz="1600" i="1"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g</m:t>
                            </m:r>
                          </m:e>
                        </m:acc>
                      </m:e>
                      <m:sup>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s</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k</m:t>
                            </m:r>
                          </m:e>
                          <m:sub>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k</m:t>
                            </m:r>
                          </m:sub>
                        </m:sSub>
                      </m:sup>
                    </m:s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𝒯</m:t>
                        </m:r>
                      </m:e>
                      <m:sub>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k</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Reg</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k</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86B3A3C2-8DA2-9023-9ECE-209F53FA7A72}"/>
                  </a:ext>
                </a:extLst>
              </p:cNvPr>
              <p:cNvSpPr txBox="1">
                <a:spLocks noRot="1" noChangeAspect="1" noMove="1" noResize="1" noEditPoints="1" noAdjustHandles="1" noChangeArrowheads="1" noChangeShapeType="1" noTextEdit="1"/>
              </p:cNvSpPr>
              <p:nvPr/>
            </p:nvSpPr>
            <p:spPr>
              <a:xfrm>
                <a:off x="6308746" y="4833717"/>
                <a:ext cx="2675694" cy="349904"/>
              </a:xfrm>
              <a:prstGeom prst="rect">
                <a:avLst/>
              </a:prstGeom>
              <a:blipFill>
                <a:blip r:embed="rId12"/>
                <a:stretch>
                  <a:fillRect l="-1367" t="-1754" b="-22807"/>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841C585E-872B-004A-4671-2F33E04378F2}"/>
              </a:ext>
            </a:extLst>
          </p:cNvPr>
          <p:cNvCxnSpPr>
            <a:cxnSpLocks/>
          </p:cNvCxnSpPr>
          <p:nvPr/>
        </p:nvCxnSpPr>
        <p:spPr>
          <a:xfrm>
            <a:off x="3774201" y="3061919"/>
            <a:ext cx="232179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AF56831-0B1C-8D35-FD24-DB730E62548F}"/>
              </a:ext>
            </a:extLst>
          </p:cNvPr>
          <p:cNvCxnSpPr>
            <a:cxnSpLocks/>
          </p:cNvCxnSpPr>
          <p:nvPr/>
        </p:nvCxnSpPr>
        <p:spPr>
          <a:xfrm>
            <a:off x="3774200" y="3705089"/>
            <a:ext cx="23218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1AFC642-7512-AE8D-7662-4A1121BEE100}"/>
              </a:ext>
            </a:extLst>
          </p:cNvPr>
          <p:cNvCxnSpPr>
            <a:cxnSpLocks/>
            <a:stCxn id="20" idx="1"/>
          </p:cNvCxnSpPr>
          <p:nvPr/>
        </p:nvCxnSpPr>
        <p:spPr>
          <a:xfrm flipH="1" flipV="1">
            <a:off x="8984440" y="4358720"/>
            <a:ext cx="681198" cy="1030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CC904F3-52AD-510E-6965-C42413E241A4}"/>
              </a:ext>
            </a:extLst>
          </p:cNvPr>
          <p:cNvCxnSpPr/>
          <p:nvPr/>
        </p:nvCxnSpPr>
        <p:spPr>
          <a:xfrm flipH="1">
            <a:off x="3774200" y="4255696"/>
            <a:ext cx="23218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B5670DD-4C28-A2BA-ED8C-288A6969F3AA}"/>
                  </a:ext>
                </a:extLst>
              </p:cNvPr>
              <p:cNvSpPr txBox="1"/>
              <p:nvPr/>
            </p:nvSpPr>
            <p:spPr>
              <a:xfrm>
                <a:off x="2394952" y="4036298"/>
                <a:ext cx="10955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oMath>
                  </m:oMathPara>
                </a14:m>
                <a:endParaRPr lang="zh-CN" altLang="en-US" sz="1600" dirty="0"/>
              </a:p>
            </p:txBody>
          </p:sp>
        </mc:Choice>
        <mc:Fallback xmlns="">
          <p:sp>
            <p:nvSpPr>
              <p:cNvPr id="29" name="文本框 28">
                <a:extLst>
                  <a:ext uri="{FF2B5EF4-FFF2-40B4-BE49-F238E27FC236}">
                    <a16:creationId xmlns:a16="http://schemas.microsoft.com/office/drawing/2014/main" id="{AB5670DD-4C28-A2BA-ED8C-288A6969F3AA}"/>
                  </a:ext>
                </a:extLst>
              </p:cNvPr>
              <p:cNvSpPr txBox="1">
                <a:spLocks noRot="1" noChangeAspect="1" noMove="1" noResize="1" noEditPoints="1" noAdjustHandles="1" noChangeArrowheads="1" noChangeShapeType="1" noTextEdit="1"/>
              </p:cNvSpPr>
              <p:nvPr/>
            </p:nvSpPr>
            <p:spPr>
              <a:xfrm>
                <a:off x="2394952" y="4036298"/>
                <a:ext cx="1095542" cy="338554"/>
              </a:xfrm>
              <a:prstGeom prst="rect">
                <a:avLst/>
              </a:prstGeom>
              <a:blipFill>
                <a:blip r:embed="rId13"/>
                <a:stretch>
                  <a:fillRect b="-8929"/>
                </a:stretch>
              </a:blipFill>
            </p:spPr>
            <p:txBody>
              <a:bodyPr/>
              <a:lstStyle/>
              <a:p>
                <a:r>
                  <a:rPr lang="zh-CN" altLang="en-US">
                    <a:noFill/>
                  </a:rPr>
                  <a:t> </a:t>
                </a:r>
              </a:p>
            </p:txBody>
          </p:sp>
        </mc:Fallback>
      </mc:AlternateContent>
      <p:cxnSp>
        <p:nvCxnSpPr>
          <p:cNvPr id="31" name="直接连接符 30">
            <a:extLst>
              <a:ext uri="{FF2B5EF4-FFF2-40B4-BE49-F238E27FC236}">
                <a16:creationId xmlns:a16="http://schemas.microsoft.com/office/drawing/2014/main" id="{AA2DB516-C246-F51E-3DE5-721291C12FB3}"/>
              </a:ext>
            </a:extLst>
          </p:cNvPr>
          <p:cNvCxnSpPr/>
          <p:nvPr/>
        </p:nvCxnSpPr>
        <p:spPr>
          <a:xfrm>
            <a:off x="4332660" y="5014344"/>
            <a:ext cx="191471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12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CCD824F-377A-61BA-368D-EEDFD81E50F7}"/>
                  </a:ext>
                </a:extLst>
              </p:cNvPr>
              <p:cNvSpPr txBox="1"/>
              <p:nvPr/>
            </p:nvSpPr>
            <p:spPr>
              <a:xfrm>
                <a:off x="938948" y="1097673"/>
                <a:ext cx="8205052" cy="369332"/>
              </a:xfrm>
              <a:prstGeom prst="rect">
                <a:avLst/>
              </a:prstGeom>
              <a:noFill/>
            </p:spPr>
            <p:txBody>
              <a:bodyPr wrap="square" rtlCol="0">
                <a:spAutoFit/>
              </a:bodyPr>
              <a:lstStyle/>
              <a:p>
                <a:r>
                  <a:rPr lang="zh-CN" altLang="en-US" sz="1800" kern="100" dirty="0">
                    <a:effectLst/>
                    <a:ea typeface="等线" panose="02010600030101010101" pitchFamily="2" charset="-122"/>
                    <a:cs typeface="Times New Roman" panose="02020603050405020304" pitchFamily="18" charset="0"/>
                  </a:rPr>
                  <a:t>用户执行</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𝐷𝑒𝑟𝑖𝑣𝑒</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𝐼</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acc>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p>
                    </m:sSubSup>
                  </m:oMath>
                </a14:m>
                <a:endParaRPr lang="zh-CN" altLang="zh-CN" sz="1800" i="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4CCD824F-377A-61BA-368D-EEDFD81E50F7}"/>
                  </a:ext>
                </a:extLst>
              </p:cNvPr>
              <p:cNvSpPr txBox="1">
                <a:spLocks noRot="1" noChangeAspect="1" noMove="1" noResize="1" noEditPoints="1" noAdjustHandles="1" noChangeArrowheads="1" noChangeShapeType="1" noTextEdit="1"/>
              </p:cNvSpPr>
              <p:nvPr/>
            </p:nvSpPr>
            <p:spPr>
              <a:xfrm>
                <a:off x="938948" y="1097673"/>
                <a:ext cx="8205052" cy="369332"/>
              </a:xfrm>
              <a:prstGeom prst="rect">
                <a:avLst/>
              </a:prstGeom>
              <a:blipFill>
                <a:blip r:embed="rId2"/>
                <a:stretch>
                  <a:fillRect l="-594" t="-8197" b="-2459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9BB1DDF-7D4D-81D9-F871-8F72C820E44D}"/>
              </a:ext>
            </a:extLst>
          </p:cNvPr>
          <p:cNvSpPr txBox="1"/>
          <p:nvPr/>
        </p:nvSpPr>
        <p:spPr>
          <a:xfrm>
            <a:off x="650513" y="487050"/>
            <a:ext cx="963495"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Sign</a:t>
            </a:r>
            <a:endParaRPr lang="zh-CN" altLang="en-US"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3BF8E17-C3F5-7F1F-EA64-39C2DDF593D2}"/>
                  </a:ext>
                </a:extLst>
              </p:cNvPr>
              <p:cNvSpPr txBox="1"/>
              <p:nvPr/>
            </p:nvSpPr>
            <p:spPr>
              <a:xfrm>
                <a:off x="945085" y="1693788"/>
                <a:ext cx="10561626" cy="3006785"/>
              </a:xfrm>
              <a:prstGeom prst="rect">
                <a:avLst/>
              </a:prstGeom>
              <a:noFill/>
            </p:spPr>
            <p:txBody>
              <a:bodyPr wrap="square" rtlCol="0">
                <a:spAutoFit/>
              </a:bodyPr>
              <a:lstStyle/>
              <a:p>
                <a:pPr>
                  <a:lnSpc>
                    <a:spcPct val="150000"/>
                  </a:lnSpc>
                </a:pPr>
                <a:r>
                  <a:rPr lang="zh-CN" altLang="en-US" dirty="0"/>
                  <a:t>证明在</a:t>
                </a:r>
                <a14:m>
                  <m:oMath xmlns:m="http://schemas.openxmlformats.org/officeDocument/2006/math">
                    <m:r>
                      <a:rPr lang="en-US" altLang="zh-CN" i="1" dirty="0" smtClean="0">
                        <a:latin typeface="Cambria Math" panose="02040503050406030204" pitchFamily="18" charset="0"/>
                      </a:rPr>
                      <m:t>𝑚𝑒𝑠𝑠𝑎𝑔𝑒</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𝑠</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i="1" dirty="0" err="1" smtClean="0">
                            <a:latin typeface="Cambria Math" panose="02040503050406030204" pitchFamily="18" charset="0"/>
                          </a:rPr>
                          <m:t>𝑘</m:t>
                        </m:r>
                      </m:sub>
                    </m:sSub>
                    <m:r>
                      <a:rPr lang="en-US" altLang="zh-CN" i="1" dirty="0" smtClean="0">
                        <a:latin typeface="Cambria Math" panose="02040503050406030204" pitchFamily="18" charset="0"/>
                      </a:rPr>
                      <m:t> ≠ 0 </m:t>
                    </m:r>
                  </m:oMath>
                </a14:m>
                <a:r>
                  <a:rPr lang="zh-CN" altLang="en-US" dirty="0"/>
                  <a:t>上签名</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𝜎</m:t>
                        </m:r>
                      </m:e>
                      <m:sub>
                        <m:r>
                          <a:rPr lang="en-US" altLang="zh-CN" i="1" kern="100">
                            <a:latin typeface="Cambria Math" panose="02040503050406030204" pitchFamily="18" charset="0"/>
                            <a:cs typeface="Times New Roman" panose="02020603050405020304" pitchFamily="18" charset="0"/>
                          </a:rPr>
                          <m:t>𝐼</m:t>
                        </m:r>
                      </m:sub>
                    </m:sSub>
                    <m:r>
                      <a:rPr lang="en-US" altLang="zh-CN" i="1" kern="100">
                        <a:latin typeface="Cambria Math" panose="02040503050406030204" pitchFamily="18" charset="0"/>
                        <a:cs typeface="Times New Roman" panose="02020603050405020304" pitchFamily="18" charset="0"/>
                      </a:rPr>
                      <m:t> </m:t>
                    </m:r>
                  </m:oMath>
                </a14:m>
                <a:r>
                  <a:rPr lang="zh-CN" altLang="en-US" dirty="0"/>
                  <a:t>有效</a:t>
                </a:r>
                <a:endParaRPr lang="en-US" altLang="zh-CN" dirty="0"/>
              </a:p>
              <a:p>
                <a:pPr>
                  <a:lnSpc>
                    <a:spcPct val="150000"/>
                  </a:lnSpc>
                </a:pPr>
                <a:r>
                  <a:rPr lang="zh-CN" altLang="en-US" dirty="0"/>
                  <a:t>观察之前的验证方程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第一个验证方程需要知道公开的</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r>
                      <a:rPr lang="zh-CN" altLang="en-US" i="1" dirty="0">
                        <a:latin typeface="Cambria Math" panose="02040503050406030204" pitchFamily="18" charset="0"/>
                      </a:rPr>
                      <m:t>，</m:t>
                    </m:r>
                  </m:oMath>
                </a14:m>
                <a:r>
                  <a:rPr lang="zh-CN" altLang="en-US" dirty="0"/>
                  <a:t>但是</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m:t>
                    </m:r>
                    <m:r>
                      <a:rPr lang="en-US" altLang="zh-CN" i="1" dirty="0">
                        <a:latin typeface="Cambria Math" panose="02040503050406030204" pitchFamily="18" charset="0"/>
                      </a:rPr>
                      <m:t>𝑠</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𝑘</m:t>
                        </m:r>
                      </m:e>
                      <m:sub>
                        <m:r>
                          <a:rPr lang="en-US" altLang="zh-CN" i="1" dirty="0" err="1">
                            <a:latin typeface="Cambria Math" panose="02040503050406030204" pitchFamily="18" charset="0"/>
                          </a:rPr>
                          <m:t>𝑘</m:t>
                        </m:r>
                      </m:sub>
                    </m:sSub>
                  </m:oMath>
                </a14:m>
                <a:r>
                  <a:rPr lang="zh-CN" altLang="en-US" dirty="0"/>
                  <a:t>不能进行公开，因此需要进行</a:t>
                </a:r>
                <a14:m>
                  <m:oMath xmlns:m="http://schemas.openxmlformats.org/officeDocument/2006/math">
                    <m:r>
                      <a:rPr lang="en-US" altLang="zh-CN" i="1" dirty="0">
                        <a:latin typeface="Cambria Math" panose="02040503050406030204" pitchFamily="18" charset="0"/>
                      </a:rPr>
                      <m:t>𝑠</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𝑘</m:t>
                        </m:r>
                      </m:e>
                      <m:sub>
                        <m:r>
                          <a:rPr lang="en-US" altLang="zh-CN" i="1" dirty="0" err="1">
                            <a:latin typeface="Cambria Math" panose="02040503050406030204" pitchFamily="18" charset="0"/>
                          </a:rPr>
                          <m:t>𝑘</m:t>
                        </m:r>
                      </m:sub>
                    </m:sSub>
                  </m:oMath>
                </a14:m>
                <a:r>
                  <a:rPr lang="zh-CN" altLang="en-US" dirty="0"/>
                  <a:t>的知识证明：</a:t>
                </a:r>
                <a14:m>
                  <m:oMath xmlns:m="http://schemas.openxmlformats.org/officeDocument/2006/math">
                    <m:r>
                      <a:rPr lang="zh-CN" altLang="en-US" sz="1800" i="1" kern="100" dirty="0">
                        <a:effectLst/>
                        <a:latin typeface="Cambria Math" panose="02040503050406030204" pitchFamily="18" charset="0"/>
                        <a:ea typeface="等线" panose="02010600030101010101" pitchFamily="2" charset="-122"/>
                        <a:cs typeface="Times New Roman" panose="02020603050405020304" pitchFamily="18" charset="0"/>
                      </a:rPr>
                      <m:t>选取</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zh-CN" altLang="en-US" i="1" kern="100">
                        <a:latin typeface="Cambria Math" panose="02040503050406030204" pitchFamily="18" charset="0"/>
                        <a:ea typeface="等线" panose="02010600030101010101" pitchFamily="2" charset="-122"/>
                        <a:cs typeface="Times New Roman" panose="02020603050405020304" pitchFamily="18" charset="0"/>
                      </a:rPr>
                      <m:t>计算</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𝐻</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𝐼</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endParaRPr lang="en-US" altLang="zh-CN" sz="1800" i="1"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输出签名</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𝜎</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𝐼</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A3BF8E17-C3F5-7F1F-EA64-39C2DDF593D2}"/>
                  </a:ext>
                </a:extLst>
              </p:cNvPr>
              <p:cNvSpPr txBox="1">
                <a:spLocks noRot="1" noChangeAspect="1" noMove="1" noResize="1" noEditPoints="1" noAdjustHandles="1" noChangeArrowheads="1" noChangeShapeType="1" noTextEdit="1"/>
              </p:cNvSpPr>
              <p:nvPr/>
            </p:nvSpPr>
            <p:spPr>
              <a:xfrm>
                <a:off x="945085" y="1693788"/>
                <a:ext cx="10561626" cy="3006785"/>
              </a:xfrm>
              <a:prstGeom prst="rect">
                <a:avLst/>
              </a:prstGeom>
              <a:blipFill>
                <a:blip r:embed="rId3"/>
                <a:stretch>
                  <a:fillRect l="-462" r="-346" b="-24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7190D87-102B-9A2E-A39E-9B3E0404DBD6}"/>
              </a:ext>
            </a:extLst>
          </p:cNvPr>
          <p:cNvPicPr>
            <a:picLocks noChangeAspect="1"/>
          </p:cNvPicPr>
          <p:nvPr/>
        </p:nvPicPr>
        <p:blipFill>
          <a:blip r:embed="rId4"/>
          <a:stretch>
            <a:fillRect/>
          </a:stretch>
        </p:blipFill>
        <p:spPr>
          <a:xfrm>
            <a:off x="1001508" y="2602764"/>
            <a:ext cx="4039966" cy="761773"/>
          </a:xfrm>
          <a:prstGeom prst="rect">
            <a:avLst/>
          </a:prstGeom>
        </p:spPr>
      </p:pic>
      <p:pic>
        <p:nvPicPr>
          <p:cNvPr id="8" name="图片 7">
            <a:extLst>
              <a:ext uri="{FF2B5EF4-FFF2-40B4-BE49-F238E27FC236}">
                <a16:creationId xmlns:a16="http://schemas.microsoft.com/office/drawing/2014/main" id="{88C3C5B0-7AF8-42AF-50F2-0FF5EF876DD3}"/>
              </a:ext>
            </a:extLst>
          </p:cNvPr>
          <p:cNvPicPr>
            <a:picLocks noChangeAspect="1"/>
          </p:cNvPicPr>
          <p:nvPr/>
        </p:nvPicPr>
        <p:blipFill>
          <a:blip r:embed="rId5"/>
          <a:stretch>
            <a:fillRect/>
          </a:stretch>
        </p:blipFill>
        <p:spPr>
          <a:xfrm>
            <a:off x="5868448" y="2597340"/>
            <a:ext cx="3143412" cy="457223"/>
          </a:xfrm>
          <a:prstGeom prst="rect">
            <a:avLst/>
          </a:prstGeom>
        </p:spPr>
      </p:pic>
      <p:cxnSp>
        <p:nvCxnSpPr>
          <p:cNvPr id="10" name="直接箭头连接符 9">
            <a:extLst>
              <a:ext uri="{FF2B5EF4-FFF2-40B4-BE49-F238E27FC236}">
                <a16:creationId xmlns:a16="http://schemas.microsoft.com/office/drawing/2014/main" id="{9E71F4D2-0249-C9FB-A1CC-C5E498D8C044}"/>
              </a:ext>
            </a:extLst>
          </p:cNvPr>
          <p:cNvCxnSpPr>
            <a:cxnSpLocks/>
            <a:endCxn id="8" idx="1"/>
          </p:cNvCxnSpPr>
          <p:nvPr/>
        </p:nvCxnSpPr>
        <p:spPr>
          <a:xfrm>
            <a:off x="4927941" y="2825951"/>
            <a:ext cx="940507" cy="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335C6FB-C811-E602-D5C2-82D6895FB263}"/>
              </a:ext>
            </a:extLst>
          </p:cNvPr>
          <p:cNvPicPr>
            <a:picLocks noChangeAspect="1"/>
          </p:cNvPicPr>
          <p:nvPr/>
        </p:nvPicPr>
        <p:blipFill>
          <a:blip r:embed="rId6"/>
          <a:stretch>
            <a:fillRect/>
          </a:stretch>
        </p:blipFill>
        <p:spPr>
          <a:xfrm>
            <a:off x="724046" y="4923760"/>
            <a:ext cx="9258776" cy="647733"/>
          </a:xfrm>
          <a:prstGeom prst="rect">
            <a:avLst/>
          </a:prstGeom>
        </p:spPr>
      </p:pic>
    </p:spTree>
    <p:extLst>
      <p:ext uri="{BB962C8B-B14F-4D97-AF65-F5344CB8AC3E}">
        <p14:creationId xmlns:p14="http://schemas.microsoft.com/office/powerpoint/2010/main" val="2958336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2060DF-FDD3-1FC0-C48D-BDCE1CE34F09}"/>
              </a:ext>
            </a:extLst>
          </p:cNvPr>
          <p:cNvSpPr txBox="1"/>
          <p:nvPr/>
        </p:nvSpPr>
        <p:spPr>
          <a:xfrm>
            <a:off x="619828" y="454132"/>
            <a:ext cx="920537"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Verify</a:t>
            </a:r>
            <a:endParaRPr lang="zh-CN" altLang="en-US"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EB4EF56-003E-9597-7B59-3095FC0C3BEF}"/>
                  </a:ext>
                </a:extLst>
              </p:cNvPr>
              <p:cNvSpPr txBox="1"/>
              <p:nvPr/>
            </p:nvSpPr>
            <p:spPr>
              <a:xfrm>
                <a:off x="1286503" y="1425731"/>
                <a:ext cx="8340064" cy="422987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验证</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𝑉</m:t>
                    </m:r>
                    <m:r>
                      <m:rPr>
                        <m:sty m:val="p"/>
                      </m:rPr>
                      <a:rPr lang="en-US" altLang="zh-CN" i="1" kern="100">
                        <a:latin typeface="Cambria Math" panose="02040503050406030204" pitchFamily="18" charset="0"/>
                        <a:ea typeface="等线" panose="02010600030101010101" pitchFamily="2" charset="-122"/>
                        <a:cs typeface="Times New Roman" panose="02020603050405020304" pitchFamily="18" charset="0"/>
                      </a:rPr>
                      <m:t>erify</m:t>
                    </m:r>
                  </m:oMath>
                </a14:m>
                <a:r>
                  <a:rPr lang="zh-CN" altLang="en-US" dirty="0"/>
                  <a:t>中的第二个方程</a:t>
                </a:r>
                <a:endParaRPr lang="en-US" altLang="zh-CN" dirty="0"/>
              </a:p>
              <a:p>
                <a:pPr>
                  <a:lnSpc>
                    <a:spcPct val="150000"/>
                  </a:lnSpc>
                </a:pPr>
                <a:r>
                  <a:rPr lang="en-US" altLang="zh-CN" kern="100" dirty="0">
                    <a:ea typeface="等线" panose="02010600030101010101" pitchFamily="2" charset="-122"/>
                    <a:cs typeface="Times New Roman" panose="02020603050405020304" pitchFamily="18" charset="0"/>
                  </a:rPr>
                  <a:t>	</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𝑒</m:t>
                    </m:r>
                    <m:d>
                      <m:dPr>
                        <m:ctrlP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𝑔</m:t>
                            </m:r>
                          </m:e>
                        </m:acc>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acc>
                      </m:e>
                    </m:d>
                  </m:oMath>
                </a14:m>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lnSpc>
                    <a:spcPct val="150000"/>
                  </a:lnSpc>
                </a:pPr>
                <a:r>
                  <a:rPr lang="en-US"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H</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e>
                    </m:ac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t>验证</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 0</m:t>
                    </m:r>
                  </m:oMath>
                </a14:m>
                <a:endParaRPr lang="en-US" altLang="zh-CN" dirty="0"/>
              </a:p>
              <a:p>
                <a:pPr lvl="1">
                  <a:lnSpc>
                    <a:spcPct val="150000"/>
                  </a:lnSpc>
                </a:pPr>
                <a:r>
                  <a:rPr lang="en-US" altLang="zh-CN" kern="1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𝑋</m:t>
                        </m:r>
                      </m:e>
                    </m:acc>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𝜎</m:t>
                        </m:r>
                      </m:e>
                    </m:acc>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𝑔</m:t>
                        </m:r>
                      </m:e>
                    </m:acc>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等式成立，证明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 0 </m:t>
                    </m:r>
                  </m:oMath>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t>验证</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𝑠</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i="1" dirty="0" err="1" smtClean="0">
                            <a:latin typeface="Cambria Math" panose="02040503050406030204" pitchFamily="18" charset="0"/>
                          </a:rPr>
                          <m:t>𝑘</m:t>
                        </m:r>
                      </m:sub>
                    </m:sSub>
                  </m:oMath>
                </a14:m>
                <a:endParaRPr lang="en-US" altLang="zh-CN" dirty="0"/>
              </a:p>
              <a:p>
                <a:pPr>
                  <a:lnSpc>
                    <a:spcPct val="150000"/>
                  </a:lnSpc>
                </a:pPr>
                <a:r>
                  <a:rPr lang="en-US" altLang="zh-CN" dirty="0">
                    <a:effectLst/>
                    <a:ea typeface="Cambria Math" panose="02040503050406030204" pitchFamily="18" charset="0"/>
                  </a:rPr>
                  <a:t>	</a:t>
                </a:r>
                <a14:m>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𝑌</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𝑔</m:t>
                        </m:r>
                      </m:e>
                    </m:acc>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𝑒</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acc>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acc>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m:t>
                        </m:r>
                      </m:sup>
                    </m:sSup>
                  </m:oMath>
                </a14:m>
                <a:r>
                  <a:rPr lang="en-US" altLang="zh-CN" dirty="0"/>
                  <a:t> </a:t>
                </a:r>
                <a:r>
                  <a:rPr lang="zh-CN" altLang="en-US" dirty="0"/>
                  <a:t>并检查</a:t>
                </a:r>
                <a14:m>
                  <m:oMath xmlns:m="http://schemas.openxmlformats.org/officeDocument/2006/math">
                    <m:r>
                      <a:rPr lang="en-US" altLang="zh-CN" i="1">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𝐾</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𝐼</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a14:m>
                <a:endParaRPr lang="en-US" altLang="zh-CN" i="1" dirty="0"/>
              </a:p>
              <a:p>
                <a:pPr marL="285750" indent="-285750">
                  <a:lnSpc>
                    <a:spcPct val="150000"/>
                  </a:lnSpc>
                  <a:buFont typeface="Wingdings" panose="05000000000000000000" pitchFamily="2" charset="2"/>
                  <a:buChar char="l"/>
                </a:pPr>
                <a:r>
                  <a:rPr lang="zh-CN" altLang="en-US" dirty="0"/>
                  <a:t>验证是由未被撤销的密钥生成</a:t>
                </a:r>
                <a:endParaRPr lang="en-US" altLang="zh-CN" dirty="0"/>
              </a:p>
              <a:p>
                <a:pPr>
                  <a:lnSpc>
                    <a:spcPct val="15000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对于每个</a:t>
                </a:r>
                <a14:m>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h</m:t>
                            </m:r>
                          </m:e>
                          <m: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k</m:t>
                            </m:r>
                          </m:sub>
                        </m:sSub>
                      </m:e>
                    </m:ac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R</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m:t>
                        </m:r>
                      </m:e>
                      <m: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t</m:t>
                        </m:r>
                      </m:sub>
                    </m:sSub>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，检查</a:t>
                </a:r>
                <a14:m>
                  <m:oMath xmlns:m="http://schemas.openxmlformats.org/officeDocument/2006/math">
                    <m:r>
                      <a:rPr lang="en-US" altLang="zh-CN" i="1">
                        <a:latin typeface="Cambria Math" panose="02040503050406030204" pitchFamily="18" charset="0"/>
                      </a:rPr>
                      <m:t>𝑒</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h</m:t>
                            </m:r>
                          </m:e>
                        </m:acc>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2</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𝑋</m:t>
                        </m:r>
                      </m:e>
                    </m:acc>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𝜎</m:t>
                        </m:r>
                      </m:e>
                    </m:acc>
                    <m:r>
                      <a:rPr lang="en-US" altLang="zh-CN" i="1">
                        <a:latin typeface="Cambria Math" panose="02040503050406030204" pitchFamily="18" charset="0"/>
                      </a:rPr>
                      <m:t>)</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zh-CN" altLang="en-US" dirty="0"/>
              </a:p>
            </p:txBody>
          </p:sp>
        </mc:Choice>
        <mc:Fallback xmlns="">
          <p:sp>
            <p:nvSpPr>
              <p:cNvPr id="3" name="文本框 2">
                <a:extLst>
                  <a:ext uri="{FF2B5EF4-FFF2-40B4-BE49-F238E27FC236}">
                    <a16:creationId xmlns:a16="http://schemas.microsoft.com/office/drawing/2014/main" id="{5EB4EF56-003E-9597-7B59-3095FC0C3BEF}"/>
                  </a:ext>
                </a:extLst>
              </p:cNvPr>
              <p:cNvSpPr txBox="1">
                <a:spLocks noRot="1" noChangeAspect="1" noMove="1" noResize="1" noEditPoints="1" noAdjustHandles="1" noChangeArrowheads="1" noChangeShapeType="1" noTextEdit="1"/>
              </p:cNvSpPr>
              <p:nvPr/>
            </p:nvSpPr>
            <p:spPr>
              <a:xfrm>
                <a:off x="1286503" y="1425731"/>
                <a:ext cx="8340064" cy="4229876"/>
              </a:xfrm>
              <a:prstGeom prst="rect">
                <a:avLst/>
              </a:prstGeom>
              <a:blipFill>
                <a:blip r:embed="rId3"/>
                <a:stretch>
                  <a:fillRect l="-43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896A31D-A29E-F8FB-609B-35C47D7E60DC}"/>
              </a:ext>
            </a:extLst>
          </p:cNvPr>
          <p:cNvPicPr>
            <a:picLocks noChangeAspect="1"/>
          </p:cNvPicPr>
          <p:nvPr/>
        </p:nvPicPr>
        <p:blipFill>
          <a:blip r:embed="rId4"/>
          <a:stretch>
            <a:fillRect/>
          </a:stretch>
        </p:blipFill>
        <p:spPr>
          <a:xfrm>
            <a:off x="5239865" y="1488373"/>
            <a:ext cx="4039966" cy="761773"/>
          </a:xfrm>
          <a:prstGeom prst="rect">
            <a:avLst/>
          </a:prstGeom>
        </p:spPr>
      </p:pic>
      <p:pic>
        <p:nvPicPr>
          <p:cNvPr id="6" name="图片 5">
            <a:extLst>
              <a:ext uri="{FF2B5EF4-FFF2-40B4-BE49-F238E27FC236}">
                <a16:creationId xmlns:a16="http://schemas.microsoft.com/office/drawing/2014/main" id="{D14896F2-BBE0-0C38-3212-26AC86069448}"/>
              </a:ext>
            </a:extLst>
          </p:cNvPr>
          <p:cNvPicPr>
            <a:picLocks noChangeAspect="1"/>
          </p:cNvPicPr>
          <p:nvPr/>
        </p:nvPicPr>
        <p:blipFill>
          <a:blip r:embed="rId5"/>
          <a:stretch>
            <a:fillRect/>
          </a:stretch>
        </p:blipFill>
        <p:spPr>
          <a:xfrm>
            <a:off x="1064525" y="5532351"/>
            <a:ext cx="8350679" cy="958899"/>
          </a:xfrm>
          <a:prstGeom prst="rect">
            <a:avLst/>
          </a:prstGeom>
        </p:spPr>
      </p:pic>
      <p:cxnSp>
        <p:nvCxnSpPr>
          <p:cNvPr id="8" name="直接箭头连接符 7">
            <a:extLst>
              <a:ext uri="{FF2B5EF4-FFF2-40B4-BE49-F238E27FC236}">
                <a16:creationId xmlns:a16="http://schemas.microsoft.com/office/drawing/2014/main" id="{AA787F9B-DCE0-13DE-DE37-5D4242FFF873}"/>
              </a:ext>
            </a:extLst>
          </p:cNvPr>
          <p:cNvCxnSpPr>
            <a:cxnSpLocks/>
          </p:cNvCxnSpPr>
          <p:nvPr/>
        </p:nvCxnSpPr>
        <p:spPr>
          <a:xfrm flipV="1">
            <a:off x="4569751" y="2027149"/>
            <a:ext cx="754840" cy="1595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B331B94-13EC-D59D-0E6B-BA0C8567302F}"/>
              </a:ext>
            </a:extLst>
          </p:cNvPr>
          <p:cNvSpPr txBox="1"/>
          <p:nvPr/>
        </p:nvSpPr>
        <p:spPr>
          <a:xfrm>
            <a:off x="1361130" y="939931"/>
            <a:ext cx="2247609" cy="369332"/>
          </a:xfrm>
          <a:prstGeom prst="rect">
            <a:avLst/>
          </a:prstGeom>
          <a:noFill/>
        </p:spPr>
        <p:txBody>
          <a:bodyPr wrap="square" rtlCol="0">
            <a:spAutoFit/>
          </a:bodyPr>
          <a:lstStyle/>
          <a:p>
            <a:r>
              <a:rPr lang="zh-CN" altLang="en-US" dirty="0"/>
              <a:t>验证群签名</a:t>
            </a:r>
          </a:p>
        </p:txBody>
      </p:sp>
      <p:pic>
        <p:nvPicPr>
          <p:cNvPr id="9" name="图片 8">
            <a:extLst>
              <a:ext uri="{FF2B5EF4-FFF2-40B4-BE49-F238E27FC236}">
                <a16:creationId xmlns:a16="http://schemas.microsoft.com/office/drawing/2014/main" id="{A0B2EDFF-AADB-4702-4D63-5C90ACEF70AB}"/>
              </a:ext>
            </a:extLst>
          </p:cNvPr>
          <p:cNvPicPr>
            <a:picLocks noChangeAspect="1"/>
          </p:cNvPicPr>
          <p:nvPr/>
        </p:nvPicPr>
        <p:blipFill>
          <a:blip r:embed="rId6"/>
          <a:stretch>
            <a:fillRect/>
          </a:stretch>
        </p:blipFill>
        <p:spPr>
          <a:xfrm>
            <a:off x="2660779" y="997591"/>
            <a:ext cx="2579086" cy="311672"/>
          </a:xfrm>
          <a:prstGeom prst="rect">
            <a:avLst/>
          </a:prstGeom>
        </p:spPr>
      </p:pic>
    </p:spTree>
    <p:extLst>
      <p:ext uri="{BB962C8B-B14F-4D97-AF65-F5344CB8AC3E}">
        <p14:creationId xmlns:p14="http://schemas.microsoft.com/office/powerpoint/2010/main" val="12960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8E4AFC-393E-FA98-F58A-35D5971AAAA3}"/>
              </a:ext>
            </a:extLst>
          </p:cNvPr>
          <p:cNvPicPr>
            <a:picLocks noChangeAspect="1"/>
          </p:cNvPicPr>
          <p:nvPr/>
        </p:nvPicPr>
        <p:blipFill>
          <a:blip r:embed="rId3"/>
          <a:stretch>
            <a:fillRect/>
          </a:stretch>
        </p:blipFill>
        <p:spPr>
          <a:xfrm>
            <a:off x="2214713" y="423447"/>
            <a:ext cx="8656466" cy="5802950"/>
          </a:xfrm>
          <a:prstGeom prst="rect">
            <a:avLst/>
          </a:prstGeom>
        </p:spPr>
      </p:pic>
      <p:sp>
        <p:nvSpPr>
          <p:cNvPr id="6" name="文本框 5">
            <a:extLst>
              <a:ext uri="{FF2B5EF4-FFF2-40B4-BE49-F238E27FC236}">
                <a16:creationId xmlns:a16="http://schemas.microsoft.com/office/drawing/2014/main" id="{55312984-2A66-35B4-5508-572750716D11}"/>
              </a:ext>
            </a:extLst>
          </p:cNvPr>
          <p:cNvSpPr txBox="1"/>
          <p:nvPr/>
        </p:nvSpPr>
        <p:spPr>
          <a:xfrm>
            <a:off x="533911" y="362078"/>
            <a:ext cx="202518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Abstract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50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FAB08D4-0B9C-343B-87E7-0A7A0475CC2E}"/>
              </a:ext>
            </a:extLst>
          </p:cNvPr>
          <p:cNvSpPr txBox="1"/>
          <p:nvPr/>
        </p:nvSpPr>
        <p:spPr>
          <a:xfrm>
            <a:off x="533911" y="362078"/>
            <a:ext cx="202518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Introduction</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3F01FF8-9E87-6C32-8B87-5806A6740A57}"/>
              </a:ext>
            </a:extLst>
          </p:cNvPr>
          <p:cNvPicPr>
            <a:picLocks noChangeAspect="1"/>
          </p:cNvPicPr>
          <p:nvPr/>
        </p:nvPicPr>
        <p:blipFill>
          <a:blip r:embed="rId3"/>
          <a:stretch>
            <a:fillRect/>
          </a:stretch>
        </p:blipFill>
        <p:spPr>
          <a:xfrm>
            <a:off x="1581225" y="1125670"/>
            <a:ext cx="8525515" cy="1492833"/>
          </a:xfrm>
          <a:prstGeom prst="rect">
            <a:avLst/>
          </a:prstGeom>
        </p:spPr>
      </p:pic>
      <p:pic>
        <p:nvPicPr>
          <p:cNvPr id="3" name="图片 2">
            <a:extLst>
              <a:ext uri="{FF2B5EF4-FFF2-40B4-BE49-F238E27FC236}">
                <a16:creationId xmlns:a16="http://schemas.microsoft.com/office/drawing/2014/main" id="{61209735-A23E-4FC9-8305-C50DFE067677}"/>
              </a:ext>
            </a:extLst>
          </p:cNvPr>
          <p:cNvPicPr>
            <a:picLocks noChangeAspect="1"/>
          </p:cNvPicPr>
          <p:nvPr/>
        </p:nvPicPr>
        <p:blipFill>
          <a:blip r:embed="rId4"/>
          <a:stretch>
            <a:fillRect/>
          </a:stretch>
        </p:blipFill>
        <p:spPr>
          <a:xfrm>
            <a:off x="1546501" y="2804830"/>
            <a:ext cx="8560240" cy="2927500"/>
          </a:xfrm>
          <a:prstGeom prst="rect">
            <a:avLst/>
          </a:prstGeom>
        </p:spPr>
      </p:pic>
    </p:spTree>
    <p:extLst>
      <p:ext uri="{BB962C8B-B14F-4D97-AF65-F5344CB8AC3E}">
        <p14:creationId xmlns:p14="http://schemas.microsoft.com/office/powerpoint/2010/main" val="308205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1B0815-D727-F406-198F-5900DD820ECF}"/>
              </a:ext>
            </a:extLst>
          </p:cNvPr>
          <p:cNvSpPr txBox="1"/>
          <p:nvPr/>
        </p:nvSpPr>
        <p:spPr>
          <a:xfrm>
            <a:off x="1178286" y="1448311"/>
            <a:ext cx="10541390"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零知识证明：证明隐藏属性的知识，但效率低，需要验证整套签名消息，不支持部分验证</a:t>
            </a:r>
            <a:endParaRPr lang="en-US" altLang="zh-CN" dirty="0"/>
          </a:p>
          <a:p>
            <a:pPr marL="285750" indent="-285750">
              <a:lnSpc>
                <a:spcPct val="150000"/>
              </a:lnSpc>
              <a:buFont typeface="Wingdings" panose="05000000000000000000" pitchFamily="2" charset="2"/>
              <a:buChar char="Ø"/>
            </a:pPr>
            <a:r>
              <a:rPr lang="zh-CN" altLang="en-US" dirty="0"/>
              <a:t>加密累加器：支持子集验证，但是需要公开子集，不能在隐藏元素的同时证明</a:t>
            </a:r>
            <a:endParaRPr lang="en-US" altLang="zh-CN" dirty="0"/>
          </a:p>
          <a:p>
            <a:pPr marL="285750" indent="-285750">
              <a:lnSpc>
                <a:spcPct val="150000"/>
              </a:lnSpc>
              <a:buFont typeface="Wingdings" panose="05000000000000000000" pitchFamily="2" charset="2"/>
              <a:buChar char="Ø"/>
            </a:pPr>
            <a:r>
              <a:rPr lang="zh-CN" altLang="en-US" dirty="0"/>
              <a:t>可编辑签名</a:t>
            </a:r>
            <a:r>
              <a:rPr lang="en-US" altLang="zh-CN" dirty="0">
                <a:latin typeface="Times New Roman" panose="02020603050405020304" pitchFamily="18" charset="0"/>
                <a:cs typeface="Times New Roman" panose="02020603050405020304" pitchFamily="18" charset="0"/>
              </a:rPr>
              <a:t>Redactable Signature</a:t>
            </a:r>
            <a:r>
              <a:rPr lang="zh-CN" altLang="en-US" dirty="0"/>
              <a:t>：</a:t>
            </a:r>
          </a:p>
        </p:txBody>
      </p:sp>
      <p:pic>
        <p:nvPicPr>
          <p:cNvPr id="5" name="图片 4">
            <a:extLst>
              <a:ext uri="{FF2B5EF4-FFF2-40B4-BE49-F238E27FC236}">
                <a16:creationId xmlns:a16="http://schemas.microsoft.com/office/drawing/2014/main" id="{6B1D13BE-BBEB-F999-AAEF-24A345DEAF64}"/>
              </a:ext>
            </a:extLst>
          </p:cNvPr>
          <p:cNvPicPr>
            <a:picLocks noChangeAspect="1"/>
          </p:cNvPicPr>
          <p:nvPr/>
        </p:nvPicPr>
        <p:blipFill>
          <a:blip r:embed="rId3"/>
          <a:stretch>
            <a:fillRect/>
          </a:stretch>
        </p:blipFill>
        <p:spPr>
          <a:xfrm>
            <a:off x="1464472" y="2670402"/>
            <a:ext cx="8477686" cy="2508379"/>
          </a:xfrm>
          <a:prstGeom prst="rect">
            <a:avLst/>
          </a:prstGeom>
        </p:spPr>
      </p:pic>
    </p:spTree>
    <p:extLst>
      <p:ext uri="{BB962C8B-B14F-4D97-AF65-F5344CB8AC3E}">
        <p14:creationId xmlns:p14="http://schemas.microsoft.com/office/powerpoint/2010/main" val="2727876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EF51FF-180D-758A-5043-2C857F09F2A0}"/>
              </a:ext>
            </a:extLst>
          </p:cNvPr>
          <p:cNvSpPr txBox="1"/>
          <p:nvPr/>
        </p:nvSpPr>
        <p:spPr>
          <a:xfrm>
            <a:off x="533911" y="362078"/>
            <a:ext cx="2025181"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Contribution</a:t>
            </a:r>
            <a:endParaRPr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619EFC3-8563-2CA5-1F3D-E7ADECE07C92}"/>
              </a:ext>
            </a:extLst>
          </p:cNvPr>
          <p:cNvPicPr>
            <a:picLocks noChangeAspect="1"/>
          </p:cNvPicPr>
          <p:nvPr/>
        </p:nvPicPr>
        <p:blipFill>
          <a:blip r:embed="rId3"/>
          <a:stretch>
            <a:fillRect/>
          </a:stretch>
        </p:blipFill>
        <p:spPr>
          <a:xfrm>
            <a:off x="1574067" y="1061686"/>
            <a:ext cx="9269858" cy="5296303"/>
          </a:xfrm>
          <a:prstGeom prst="rect">
            <a:avLst/>
          </a:prstGeom>
        </p:spPr>
      </p:pic>
    </p:spTree>
    <p:extLst>
      <p:ext uri="{BB962C8B-B14F-4D97-AF65-F5344CB8AC3E}">
        <p14:creationId xmlns:p14="http://schemas.microsoft.com/office/powerpoint/2010/main" val="86335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736A5D-7F00-0105-D41D-783F56DFB77D}"/>
              </a:ext>
            </a:extLst>
          </p:cNvPr>
          <p:cNvPicPr>
            <a:picLocks noChangeAspect="1"/>
          </p:cNvPicPr>
          <p:nvPr/>
        </p:nvPicPr>
        <p:blipFill>
          <a:blip r:embed="rId3"/>
          <a:stretch>
            <a:fillRect/>
          </a:stretch>
        </p:blipFill>
        <p:spPr>
          <a:xfrm>
            <a:off x="1492100" y="1180102"/>
            <a:ext cx="9080967" cy="4730993"/>
          </a:xfrm>
          <a:prstGeom prst="rect">
            <a:avLst/>
          </a:prstGeom>
        </p:spPr>
      </p:pic>
      <p:sp>
        <p:nvSpPr>
          <p:cNvPr id="6" name="文本框 5">
            <a:extLst>
              <a:ext uri="{FF2B5EF4-FFF2-40B4-BE49-F238E27FC236}">
                <a16:creationId xmlns:a16="http://schemas.microsoft.com/office/drawing/2014/main" id="{494670D3-8EF7-47FE-487A-5EBF7548EE1B}"/>
              </a:ext>
            </a:extLst>
          </p:cNvPr>
          <p:cNvSpPr txBox="1"/>
          <p:nvPr/>
        </p:nvSpPr>
        <p:spPr>
          <a:xfrm>
            <a:off x="583006" y="411173"/>
            <a:ext cx="5449578" cy="461665"/>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Pointcheval</a:t>
            </a:r>
            <a:r>
              <a:rPr lang="en-US" altLang="zh-CN" sz="2400" dirty="0">
                <a:latin typeface="Times New Roman" panose="02020603050405020304" pitchFamily="18" charset="0"/>
                <a:cs typeface="Times New Roman" panose="02020603050405020304" pitchFamily="18" charset="0"/>
              </a:rPr>
              <a:t>-Sanders (PS) signature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733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AB6B9EB-FAF2-6367-F674-BFB7A0037AD2}"/>
              </a:ext>
            </a:extLst>
          </p:cNvPr>
          <p:cNvPicPr>
            <a:picLocks noChangeAspect="1"/>
          </p:cNvPicPr>
          <p:nvPr/>
        </p:nvPicPr>
        <p:blipFill>
          <a:blip r:embed="rId3"/>
          <a:stretch>
            <a:fillRect/>
          </a:stretch>
        </p:blipFill>
        <p:spPr>
          <a:xfrm>
            <a:off x="1764848" y="1196049"/>
            <a:ext cx="8515017" cy="5074852"/>
          </a:xfrm>
          <a:prstGeom prst="rect">
            <a:avLst/>
          </a:prstGeom>
        </p:spPr>
      </p:pic>
      <p:sp>
        <p:nvSpPr>
          <p:cNvPr id="8" name="文本框 7">
            <a:extLst>
              <a:ext uri="{FF2B5EF4-FFF2-40B4-BE49-F238E27FC236}">
                <a16:creationId xmlns:a16="http://schemas.microsoft.com/office/drawing/2014/main" id="{77B737DF-AC60-16A8-4AA0-B844DB4A2FBF}"/>
              </a:ext>
            </a:extLst>
          </p:cNvPr>
          <p:cNvSpPr txBox="1"/>
          <p:nvPr/>
        </p:nvSpPr>
        <p:spPr>
          <a:xfrm>
            <a:off x="441857" y="411173"/>
            <a:ext cx="396444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Redactable Signatures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55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E7DDDA-08A0-DC1B-0915-AA717454059D}"/>
              </a:ext>
            </a:extLst>
          </p:cNvPr>
          <p:cNvSpPr txBox="1"/>
          <p:nvPr/>
        </p:nvSpPr>
        <p:spPr>
          <a:xfrm>
            <a:off x="435719" y="288435"/>
            <a:ext cx="2123373" cy="461665"/>
          </a:xfrm>
          <a:prstGeom prst="rect">
            <a:avLst/>
          </a:prstGeom>
          <a:noFill/>
        </p:spPr>
        <p:txBody>
          <a:bodyPr wrap="square" rtlCol="0">
            <a:spAutoFit/>
          </a:bodyPr>
          <a:lstStyle/>
          <a:p>
            <a:r>
              <a:rPr lang="zh-CN" altLang="en-US" sz="2400" dirty="0"/>
              <a:t>安全缺陷</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BB47AD5-2D8E-5E30-43D6-C62FB645475C}"/>
                  </a:ext>
                </a:extLst>
              </p:cNvPr>
              <p:cNvSpPr txBox="1"/>
              <p:nvPr/>
            </p:nvSpPr>
            <p:spPr>
              <a:xfrm>
                <a:off x="435719" y="846895"/>
                <a:ext cx="7861385" cy="369332"/>
              </a:xfrm>
              <a:prstGeom prst="rect">
                <a:avLst/>
              </a:prstGeom>
              <a:noFill/>
            </p:spPr>
            <p:txBody>
              <a:bodyPr wrap="square" rtlCol="0">
                <a:spAutoFit/>
              </a:bodyPr>
              <a:lstStyle/>
              <a:p>
                <a:r>
                  <a:rPr lang="zh-CN" altLang="en-US" dirty="0"/>
                  <a:t>不诚实的用户在可以在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𝜎</m:t>
                        </m:r>
                      </m:e>
                      <m:sub>
                        <m:r>
                          <a:rPr lang="en-US" altLang="zh-CN" i="1" dirty="0" smtClean="0">
                            <a:latin typeface="Cambria Math" panose="02040503050406030204" pitchFamily="18" charset="0"/>
                          </a:rPr>
                          <m:t>1</m:t>
                        </m:r>
                      </m:sub>
                    </m:sSub>
                  </m:oMath>
                </a14:m>
                <a:r>
                  <a:rPr lang="en-US" altLang="zh-CN" dirty="0"/>
                  <a:t> </a:t>
                </a:r>
                <a:r>
                  <a:rPr lang="zh-CN" altLang="en-US" dirty="0"/>
                  <a:t>中隐藏公开消息的某些部分来欺骗验证者</a:t>
                </a:r>
              </a:p>
            </p:txBody>
          </p:sp>
        </mc:Choice>
        <mc:Fallback xmlns="">
          <p:sp>
            <p:nvSpPr>
              <p:cNvPr id="5" name="文本框 4">
                <a:extLst>
                  <a:ext uri="{FF2B5EF4-FFF2-40B4-BE49-F238E27FC236}">
                    <a16:creationId xmlns:a16="http://schemas.microsoft.com/office/drawing/2014/main" id="{BBB47AD5-2D8E-5E30-43D6-C62FB645475C}"/>
                  </a:ext>
                </a:extLst>
              </p:cNvPr>
              <p:cNvSpPr txBox="1">
                <a:spLocks noRot="1" noChangeAspect="1" noMove="1" noResize="1" noEditPoints="1" noAdjustHandles="1" noChangeArrowheads="1" noChangeShapeType="1" noTextEdit="1"/>
              </p:cNvSpPr>
              <p:nvPr/>
            </p:nvSpPr>
            <p:spPr>
              <a:xfrm>
                <a:off x="435719" y="846895"/>
                <a:ext cx="7861385" cy="369332"/>
              </a:xfrm>
              <a:prstGeom prst="rect">
                <a:avLst/>
              </a:prstGeom>
              <a:blipFill>
                <a:blip r:embed="rId3"/>
                <a:stretch>
                  <a:fillRect l="-620" t="-9836" b="-2459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D46AA5B5-7F50-9907-8F80-DBA1484D6E15}"/>
              </a:ext>
            </a:extLst>
          </p:cNvPr>
          <p:cNvGrpSpPr/>
          <p:nvPr/>
        </p:nvGrpSpPr>
        <p:grpSpPr>
          <a:xfrm>
            <a:off x="2124308" y="1409991"/>
            <a:ext cx="7717707" cy="3249290"/>
            <a:chOff x="586930" y="1445877"/>
            <a:chExt cx="7206121" cy="2637140"/>
          </a:xfrm>
        </p:grpSpPr>
        <p:pic>
          <p:nvPicPr>
            <p:cNvPr id="7" name="图片 6">
              <a:extLst>
                <a:ext uri="{FF2B5EF4-FFF2-40B4-BE49-F238E27FC236}">
                  <a16:creationId xmlns:a16="http://schemas.microsoft.com/office/drawing/2014/main" id="{2AC16C98-2C37-56D3-C7E5-40632D429418}"/>
                </a:ext>
              </a:extLst>
            </p:cNvPr>
            <p:cNvPicPr>
              <a:picLocks noChangeAspect="1"/>
            </p:cNvPicPr>
            <p:nvPr/>
          </p:nvPicPr>
          <p:blipFill>
            <a:blip r:embed="rId4"/>
            <a:stretch>
              <a:fillRect/>
            </a:stretch>
          </p:blipFill>
          <p:spPr>
            <a:xfrm>
              <a:off x="586930" y="1445877"/>
              <a:ext cx="7206121" cy="835062"/>
            </a:xfrm>
            <a:prstGeom prst="rect">
              <a:avLst/>
            </a:prstGeom>
          </p:spPr>
        </p:pic>
        <p:pic>
          <p:nvPicPr>
            <p:cNvPr id="9" name="图片 8">
              <a:extLst>
                <a:ext uri="{FF2B5EF4-FFF2-40B4-BE49-F238E27FC236}">
                  <a16:creationId xmlns:a16="http://schemas.microsoft.com/office/drawing/2014/main" id="{3D708469-F466-639A-A153-272A86A468E6}"/>
                </a:ext>
              </a:extLst>
            </p:cNvPr>
            <p:cNvPicPr>
              <a:picLocks noChangeAspect="1"/>
            </p:cNvPicPr>
            <p:nvPr/>
          </p:nvPicPr>
          <p:blipFill>
            <a:blip r:embed="rId5"/>
            <a:stretch>
              <a:fillRect/>
            </a:stretch>
          </p:blipFill>
          <p:spPr>
            <a:xfrm>
              <a:off x="624000" y="2197014"/>
              <a:ext cx="7131980" cy="1886003"/>
            </a:xfrm>
            <a:prstGeom prst="rect">
              <a:avLst/>
            </a:prstGeom>
          </p:spPr>
        </p:pic>
      </p:grpSp>
      <p:pic>
        <p:nvPicPr>
          <p:cNvPr id="3" name="图片 2">
            <a:extLst>
              <a:ext uri="{FF2B5EF4-FFF2-40B4-BE49-F238E27FC236}">
                <a16:creationId xmlns:a16="http://schemas.microsoft.com/office/drawing/2014/main" id="{8740ADB6-29A6-D3A0-0051-E76E6979B7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9781" y="4669016"/>
            <a:ext cx="7452829" cy="102741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C21BBBD-E63F-9E25-A3FB-63A8B46784BD}"/>
                  </a:ext>
                </a:extLst>
              </p:cNvPr>
              <p:cNvSpPr txBox="1"/>
              <p:nvPr/>
            </p:nvSpPr>
            <p:spPr>
              <a:xfrm>
                <a:off x="3567364" y="5803291"/>
                <a:ext cx="5678905" cy="415627"/>
              </a:xfrm>
              <a:prstGeom prst="rect">
                <a:avLst/>
              </a:prstGeom>
              <a:noFill/>
            </p:spPr>
            <p:txBody>
              <a:bodyPr wrap="square" rtlCol="0">
                <a:spAutoFit/>
              </a:bodyPr>
              <a:lstStyle/>
              <a:p>
                <a:r>
                  <a:rPr lang="zh-CN" altLang="en-US" dirty="0"/>
                  <a:t>如果进行伪造，</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1</m:t>
                        </m:r>
                      </m:sub>
                    </m:sSub>
                    <m:r>
                      <a:rPr lang="zh-CN" altLang="en-US" i="1">
                        <a:latin typeface="Cambria Math" panose="02040503050406030204" pitchFamily="18" charset="0"/>
                      </a:rPr>
                      <m:t>中</m:t>
                    </m:r>
                  </m:oMath>
                </a14:m>
                <a:r>
                  <a:rPr lang="zh-CN" altLang="en-US" dirty="0"/>
                  <a:t>一定包含公共属性，会出现</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r>
                      <a:rPr lang="zh-CN" altLang="en-US" i="1">
                        <a:latin typeface="Cambria Math" panose="02040503050406030204" pitchFamily="18" charset="0"/>
                      </a:rPr>
                      <m:t>项</m:t>
                    </m:r>
                  </m:oMath>
                </a14:m>
                <a:endParaRPr lang="zh-CN" altLang="en-US" dirty="0"/>
              </a:p>
            </p:txBody>
          </p:sp>
        </mc:Choice>
        <mc:Fallback xmlns="">
          <p:sp>
            <p:nvSpPr>
              <p:cNvPr id="6" name="文本框 5">
                <a:extLst>
                  <a:ext uri="{FF2B5EF4-FFF2-40B4-BE49-F238E27FC236}">
                    <a16:creationId xmlns:a16="http://schemas.microsoft.com/office/drawing/2014/main" id="{9C21BBBD-E63F-9E25-A3FB-63A8B46784BD}"/>
                  </a:ext>
                </a:extLst>
              </p:cNvPr>
              <p:cNvSpPr txBox="1">
                <a:spLocks noRot="1" noChangeAspect="1" noMove="1" noResize="1" noEditPoints="1" noAdjustHandles="1" noChangeArrowheads="1" noChangeShapeType="1" noTextEdit="1"/>
              </p:cNvSpPr>
              <p:nvPr/>
            </p:nvSpPr>
            <p:spPr>
              <a:xfrm>
                <a:off x="3567364" y="5803291"/>
                <a:ext cx="5678905" cy="415627"/>
              </a:xfrm>
              <a:prstGeom prst="rect">
                <a:avLst/>
              </a:prstGeom>
              <a:blipFill>
                <a:blip r:embed="rId7"/>
                <a:stretch>
                  <a:fillRect l="-858" t="-4412"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36601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1725</Words>
  <Application>Microsoft Office PowerPoint</Application>
  <PresentationFormat>宽屏</PresentationFormat>
  <Paragraphs>91</Paragraphs>
  <Slides>27</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等线 Light</vt:lpstr>
      <vt:lpstr>黑体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jr song</dc:creator>
  <cp:lastModifiedBy>jr song</cp:lastModifiedBy>
  <cp:revision>44</cp:revision>
  <dcterms:created xsi:type="dcterms:W3CDTF">2024-05-13T13:02:45Z</dcterms:created>
  <dcterms:modified xsi:type="dcterms:W3CDTF">2024-05-16T08:51:54Z</dcterms:modified>
</cp:coreProperties>
</file>